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499" r:id="rId2"/>
    <p:sldId id="500" r:id="rId3"/>
    <p:sldId id="501" r:id="rId4"/>
    <p:sldId id="502" r:id="rId5"/>
    <p:sldId id="503" r:id="rId6"/>
    <p:sldId id="504" r:id="rId7"/>
    <p:sldId id="505" r:id="rId8"/>
    <p:sldId id="507" r:id="rId9"/>
    <p:sldId id="508" r:id="rId10"/>
    <p:sldId id="509" r:id="rId11"/>
    <p:sldId id="510" r:id="rId12"/>
    <p:sldId id="511" r:id="rId13"/>
    <p:sldId id="457" r:id="rId14"/>
    <p:sldId id="521" r:id="rId15"/>
    <p:sldId id="522" r:id="rId16"/>
    <p:sldId id="532" r:id="rId17"/>
    <p:sldId id="525" r:id="rId18"/>
    <p:sldId id="526" r:id="rId19"/>
    <p:sldId id="527" r:id="rId20"/>
    <p:sldId id="528" r:id="rId21"/>
    <p:sldId id="529" r:id="rId22"/>
    <p:sldId id="530" r:id="rId23"/>
    <p:sldId id="53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ustin Wilkins" initials="JW" lastIdx="10" clrIdx="0">
    <p:extLst>
      <p:ext uri="{19B8F6BF-5375-455C-9EA6-DF929625EA0E}">
        <p15:presenceInfo xmlns:p15="http://schemas.microsoft.com/office/powerpoint/2012/main" userId="Justin Wilkin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80"/>
    <a:srgbClr val="000099"/>
    <a:srgbClr val="E08836"/>
    <a:srgbClr val="376092"/>
    <a:srgbClr val="D7E4BD"/>
    <a:srgbClr val="EBF1DE"/>
    <a:srgbClr val="F6F9FC"/>
    <a:srgbClr val="FFFFFF"/>
    <a:srgbClr val="B40000"/>
    <a:srgbClr val="F1C9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4" autoAdjust="0"/>
    <p:restoredTop sz="96405"/>
  </p:normalViewPr>
  <p:slideViewPr>
    <p:cSldViewPr>
      <p:cViewPr varScale="1">
        <p:scale>
          <a:sx n="69" d="100"/>
          <a:sy n="69" d="100"/>
        </p:scale>
        <p:origin x="61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822"/>
    </p:cViewPr>
  </p:sorterViewPr>
  <p:notesViewPr>
    <p:cSldViewPr>
      <p:cViewPr varScale="1">
        <p:scale>
          <a:sx n="101" d="100"/>
          <a:sy n="101" d="100"/>
        </p:scale>
        <p:origin x="5154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08/06/2019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2.png>
</file>

<file path=ppt/media/image3.png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08/06/2019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F36C08A-A17A-4DB8-9C65-9956B5E1A57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232" y="4787964"/>
            <a:ext cx="3513536" cy="176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3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nlmixr development team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688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nlmixr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207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6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3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nlmixr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CD5D413-8FFD-483D-8826-17A84E563493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2504" y="6271240"/>
            <a:ext cx="1044116" cy="524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3" r:id="rId5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ichardhooijmaijers.github.io/shinyMixR/index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uupharmacometrics.github.io/xpose/index.html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ichardhooijmaijers.github.io/shinyMixR/index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richardhooijmaijers.github.io/shinyMixR/index.html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623392" y="-27384"/>
            <a:ext cx="10945216" cy="864096"/>
          </a:xfrm>
        </p:spPr>
        <p:txBody>
          <a:bodyPr/>
          <a:lstStyle/>
          <a:p>
            <a:r>
              <a:rPr lang="en-US" dirty="0"/>
              <a:t>A shiny GUI for </a:t>
            </a:r>
            <a:r>
              <a:rPr lang="en-US" dirty="0" err="1"/>
              <a:t>nlmixr</a:t>
            </a:r>
            <a:r>
              <a:rPr lang="en-US" dirty="0"/>
              <a:t>: </a:t>
            </a:r>
            <a:r>
              <a:rPr lang="en-US" dirty="0" err="1">
                <a:solidFill>
                  <a:srgbClr val="0067B4"/>
                </a:solidFill>
              </a:rPr>
              <a:t>shinyMix</a:t>
            </a:r>
            <a:r>
              <a:rPr lang="en-US" dirty="0" err="1">
                <a:solidFill>
                  <a:srgbClr val="C00000"/>
                </a:solidFill>
              </a:rPr>
              <a:t>R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FF90EC1-668C-4F66-9019-DF96424F95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3352" y="2132856"/>
            <a:ext cx="4291562" cy="14419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DF2F82B-9925-4AD3-A667-511D7F5176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65161" y="1141004"/>
            <a:ext cx="6195139" cy="3152092"/>
          </a:xfrm>
          <a:prstGeom prst="rect">
            <a:avLst/>
          </a:prstGeom>
        </p:spPr>
      </p:pic>
      <p:sp>
        <p:nvSpPr>
          <p:cNvPr id="5" name="Subtitle 1"/>
          <p:cNvSpPr txBox="1">
            <a:spLocks/>
          </p:cNvSpPr>
          <p:nvPr/>
        </p:nvSpPr>
        <p:spPr>
          <a:xfrm>
            <a:off x="2783632" y="4509120"/>
            <a:ext cx="6400800" cy="20831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rgbClr val="B40000"/>
              </a:buClr>
              <a:buFont typeface="Arial" pitchFamily="34" charset="0"/>
              <a:buNone/>
              <a:defRPr sz="2400" kern="1200">
                <a:solidFill>
                  <a:schemeClr val="tx2">
                    <a:lumMod val="50000"/>
                  </a:schemeClr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Clr>
                <a:srgbClr val="B40000"/>
              </a:buClr>
              <a:buFont typeface="Arial" pitchFamily="34" charset="0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Clr>
                <a:srgbClr val="B40000"/>
              </a:buClr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Clr>
                <a:srgbClr val="B40000"/>
              </a:buClr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Clr>
                <a:srgbClr val="B40000"/>
              </a:buClr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  <a:ea typeface="Tahoma" pitchFamily="34" charset="0"/>
                <a:cs typeface="Tahoma" pitchFamily="34" charset="0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100" b="1" dirty="0" smtClean="0"/>
              <a:t>Stockholm</a:t>
            </a:r>
            <a:r>
              <a:rPr lang="en-GB" sz="2100" b="1" dirty="0" smtClean="0"/>
              <a:t>, Sweden, June 11</a:t>
            </a:r>
            <a:r>
              <a:rPr lang="en-GB" sz="2100" b="1" baseline="30000" dirty="0" smtClean="0"/>
              <a:t>th</a:t>
            </a:r>
            <a:r>
              <a:rPr lang="en-GB" sz="2100" b="1" dirty="0" smtClean="0"/>
              <a:t> 2019</a:t>
            </a:r>
          </a:p>
          <a:p>
            <a:endParaRPr lang="en-GB" dirty="0"/>
          </a:p>
          <a:p>
            <a:r>
              <a:rPr lang="en-GB" b="1" dirty="0" smtClean="0"/>
              <a:t>Mirjam N. Trame</a:t>
            </a:r>
            <a:endParaRPr lang="en-GB" b="1" dirty="0" smtClean="0"/>
          </a:p>
          <a:p>
            <a:r>
              <a:rPr lang="en-GB" sz="1700" dirty="0" smtClean="0"/>
              <a:t>On </a:t>
            </a:r>
            <a:r>
              <a:rPr lang="en-GB" sz="1700" dirty="0"/>
              <a:t>behalf of the </a:t>
            </a:r>
            <a:r>
              <a:rPr lang="en-GB" sz="1700" dirty="0">
                <a:solidFill>
                  <a:srgbClr val="305480"/>
                </a:solidFill>
              </a:rPr>
              <a:t>nlmix</a:t>
            </a:r>
            <a:r>
              <a:rPr lang="en-GB" sz="1700" dirty="0">
                <a:solidFill>
                  <a:srgbClr val="B40000"/>
                </a:solidFill>
              </a:rPr>
              <a:t>r</a:t>
            </a:r>
            <a:r>
              <a:rPr lang="en-GB" sz="1700" dirty="0"/>
              <a:t> development team: </a:t>
            </a:r>
          </a:p>
          <a:p>
            <a:r>
              <a:rPr lang="en-GB" sz="1700" dirty="0"/>
              <a:t>Matt Fidler, </a:t>
            </a:r>
            <a:r>
              <a:rPr lang="nl-NL" sz="1700" dirty="0"/>
              <a:t>Richard Hooijmaijers, </a:t>
            </a:r>
            <a:r>
              <a:rPr lang="en-GB" sz="1700" dirty="0"/>
              <a:t>Teun Post,</a:t>
            </a:r>
            <a:r>
              <a:rPr lang="nl-NL" sz="1700" dirty="0"/>
              <a:t> </a:t>
            </a:r>
            <a:r>
              <a:rPr lang="en-GB" sz="1700" dirty="0"/>
              <a:t>Rik Schoemaker,      </a:t>
            </a:r>
            <a:r>
              <a:rPr lang="nl-NL" sz="1700" dirty="0"/>
              <a:t>Mirjam Trame,</a:t>
            </a:r>
            <a:r>
              <a:rPr lang="en-GB" sz="1700" dirty="0"/>
              <a:t> Justin Wilkins, Yuan Xiong and Wenping Wang</a:t>
            </a:r>
          </a:p>
        </p:txBody>
      </p:sp>
    </p:spTree>
    <p:extLst>
      <p:ext uri="{BB962C8B-B14F-4D97-AF65-F5344CB8AC3E}">
        <p14:creationId xmlns:p14="http://schemas.microsoft.com/office/powerpoint/2010/main" val="326630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</a:t>
            </a:r>
            <a:r>
              <a:rPr lang="en-US" dirty="0" err="1"/>
              <a:t>shinyMixR</a:t>
            </a:r>
            <a:r>
              <a:rPr lang="en-US" dirty="0"/>
              <a:t> functionality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65950" y="1002458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Fit Plots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620937" y="1002458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Scripts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620937" y="3416610"/>
            <a:ext cx="61480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possible to write your own scripts (See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scripts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folder and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scripts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widget) that can be used to analyze model results.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scripts can be used to process the result for one or multiple models at once (the interface will include the name of the selected models in the script).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7412" y="5254171"/>
            <a:ext cx="42899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fit plots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widget is used to generate individual fit plots. The same plotting options are present here as for the goodness of fit plots.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646E41-3FF1-7E41-B3E7-6A1168D0E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8" y="1450290"/>
            <a:ext cx="4279917" cy="35484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C686F0A-C1A7-8D49-922D-4AB545D04A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72956" y="1450290"/>
            <a:ext cx="6096000" cy="18112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5BDE3C8-E205-0744-98D8-9B134BC43139}"/>
              </a:ext>
            </a:extLst>
          </p:cNvPr>
          <p:cNvSpPr txBox="1"/>
          <p:nvPr/>
        </p:nvSpPr>
        <p:spPr>
          <a:xfrm>
            <a:off x="5620937" y="5407710"/>
            <a:ext cx="6108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Output stored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folder; scripts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scripts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folder; fit results and specific files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shinyMixR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folder</a:t>
            </a:r>
          </a:p>
        </p:txBody>
      </p:sp>
    </p:spTree>
    <p:extLst>
      <p:ext uri="{BB962C8B-B14F-4D97-AF65-F5344CB8AC3E}">
        <p14:creationId xmlns:p14="http://schemas.microsoft.com/office/powerpoint/2010/main" val="2284923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</a:t>
            </a:r>
            <a:r>
              <a:rPr lang="en-US" dirty="0" err="1"/>
              <a:t>shinyMixR</a:t>
            </a:r>
            <a:r>
              <a:rPr lang="en-US" dirty="0"/>
              <a:t> functionality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695400" y="1233983"/>
            <a:ext cx="28803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Analysis results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95399" y="3728145"/>
            <a:ext cx="57606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Output from Scripts and Widgets (plots and tables) are available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Analysis results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widget.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possible to save, view and combine the results from the models within a project into an HTML or PDF (if LaTeX is present) document.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16FD1D-1A2B-AA4A-BA8C-6500DA08331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72064" y="3383273"/>
            <a:ext cx="5293985" cy="187220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951F199-EF3E-BC49-91BA-75C9E70E22C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528" y="1634093"/>
            <a:ext cx="6096000" cy="17107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4FE2E90-6AD6-5E4B-9AF2-5F5DD7E226DC}"/>
              </a:ext>
            </a:extLst>
          </p:cNvPr>
          <p:cNvSpPr txBox="1"/>
          <p:nvPr/>
        </p:nvSpPr>
        <p:spPr>
          <a:xfrm>
            <a:off x="653264" y="5903024"/>
            <a:ext cx="10297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Output stored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folder</a:t>
            </a:r>
          </a:p>
        </p:txBody>
      </p:sp>
    </p:spTree>
    <p:extLst>
      <p:ext uri="{BB962C8B-B14F-4D97-AF65-F5344CB8AC3E}">
        <p14:creationId xmlns:p14="http://schemas.microsoft.com/office/powerpoint/2010/main" val="2485174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 of </a:t>
            </a:r>
            <a:r>
              <a:rPr lang="en-GB" dirty="0" err="1"/>
              <a:t>shinyMixR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12</a:t>
            </a:fld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7AE42-719F-4269-950A-C78ABB219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1268760"/>
            <a:ext cx="10945216" cy="4752528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shinyMixR</a:t>
            </a:r>
            <a:r>
              <a:rPr lang="en-GB" dirty="0"/>
              <a:t> </a:t>
            </a:r>
            <a:r>
              <a:rPr lang="en-US" dirty="0"/>
              <a:t>package is a </a:t>
            </a:r>
            <a:r>
              <a:rPr lang="en-US" b="1" dirty="0"/>
              <a:t>graphical user interface (GUI) </a:t>
            </a:r>
            <a:r>
              <a:rPr lang="en-US" dirty="0"/>
              <a:t>tool for managing </a:t>
            </a:r>
            <a:r>
              <a:rPr lang="en-US" dirty="0" err="1"/>
              <a:t>popPKPD</a:t>
            </a:r>
            <a:r>
              <a:rPr lang="en-US" dirty="0"/>
              <a:t> projects with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US" dirty="0"/>
              <a:t> as the estimation engine</a:t>
            </a:r>
          </a:p>
          <a:p>
            <a:endParaRPr lang="en-GB" dirty="0"/>
          </a:p>
          <a:p>
            <a:r>
              <a:rPr lang="en-GB" dirty="0"/>
              <a:t>It structures your project – model, data, metadata, settings and results are kept together and saves the results to disk</a:t>
            </a:r>
          </a:p>
          <a:p>
            <a:endParaRPr lang="en-US" dirty="0"/>
          </a:p>
          <a:p>
            <a:r>
              <a:rPr lang="en-GB" dirty="0"/>
              <a:t>The interface enables browsing between specific project folders</a:t>
            </a:r>
          </a:p>
          <a:p>
            <a:endParaRPr lang="en-US" dirty="0"/>
          </a:p>
          <a:p>
            <a:r>
              <a:rPr lang="en-US" dirty="0"/>
              <a:t>The package has functionalities to view, edit, run, compare, analyze and report </a:t>
            </a:r>
            <a:r>
              <a:rPr lang="en-US" dirty="0" err="1"/>
              <a:t>nlmixr</a:t>
            </a:r>
            <a:r>
              <a:rPr lang="en-US" dirty="0"/>
              <a:t> models</a:t>
            </a:r>
            <a:endParaRPr lang="en-GB" dirty="0"/>
          </a:p>
          <a:p>
            <a:endParaRPr lang="en-GB" dirty="0"/>
          </a:p>
          <a:p>
            <a:r>
              <a:rPr lang="en-GB" dirty="0"/>
              <a:t>Models are submitted in separate sessions – R can be used while running models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lvl="1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55507" y="6093296"/>
            <a:ext cx="8328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hlinkClick r:id="rId3"/>
              </a:rPr>
              <a:t>https://richardhooijmaijers.github.io/shinyMixR/index.html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1035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dirty="0" smtClean="0"/>
              <a:t>Back-up</a:t>
            </a:r>
            <a:endParaRPr lang="en-US" sz="4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smtClean="0"/>
              <a:t>nlmixr development team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753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New Project (general) – via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shinyMixR</a:t>
            </a:r>
            <a:r>
              <a:rPr lang="en-US" dirty="0"/>
              <a:t> command line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14</a:t>
            </a:fld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23392" y="1196751"/>
            <a:ext cx="10945216" cy="5472609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00" dirty="0"/>
              <a:t>Create a folder for your project (e.g., &lt;</a:t>
            </a:r>
            <a:r>
              <a:rPr lang="en-US" sz="2100" dirty="0" err="1"/>
              <a:t>ProjectFolder</a:t>
            </a:r>
            <a:r>
              <a:rPr lang="en-US" sz="2100" dirty="0"/>
              <a:t>&gt;)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Open R or </a:t>
            </a:r>
            <a:r>
              <a:rPr lang="en-US" sz="2100" dirty="0" err="1"/>
              <a:t>RStudio</a:t>
            </a:r>
            <a:r>
              <a:rPr lang="en-US" sz="2100" dirty="0"/>
              <a:t> and set the working directory to your project folder (e.g., &lt;</a:t>
            </a:r>
            <a:r>
              <a:rPr lang="en-US" sz="2100" dirty="0" err="1"/>
              <a:t>ProjectFolder</a:t>
            </a:r>
            <a:r>
              <a:rPr lang="en-US" sz="2100" dirty="0"/>
              <a:t>&gt;)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/>
              <a:t>Use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800" dirty="0"/>
              <a:t>, 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/>
              <a:t>via </a:t>
            </a:r>
            <a:r>
              <a:rPr lang="en-US" sz="1800" dirty="0" err="1"/>
              <a:t>Rstudio</a:t>
            </a:r>
            <a:r>
              <a:rPr lang="en-US" sz="1800" dirty="0"/>
              <a:t>: </a:t>
            </a:r>
            <a:r>
              <a:rPr lang="en-US" sz="1800" i="1" dirty="0"/>
              <a:t>Session &gt; Set working directory &gt; Choose directory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On the command line or in a script run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library(shinyMixR, quietly=TRUE)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create_proj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800" dirty="0"/>
              <a:t> (only needed once per project)</a:t>
            </a:r>
          </a:p>
          <a:p>
            <a:endParaRPr lang="en-US" sz="1600" dirty="0"/>
          </a:p>
          <a:p>
            <a:r>
              <a:rPr lang="en-US" sz="2100" dirty="0"/>
              <a:t>By default, the folder structure is created within the current directory, if not present. The following folders are created: </a:t>
            </a:r>
          </a:p>
          <a:p>
            <a:pPr lvl="1"/>
            <a:r>
              <a:rPr lang="en-US" sz="2000" b="1" dirty="0"/>
              <a:t>analysis, data, models</a:t>
            </a:r>
            <a:r>
              <a:rPr lang="en-US" sz="2000" dirty="0"/>
              <a:t>, </a:t>
            </a:r>
            <a:r>
              <a:rPr lang="en-US" sz="2000" b="1" dirty="0"/>
              <a:t>scripts</a:t>
            </a:r>
            <a:r>
              <a:rPr lang="en-US" sz="2000" dirty="0"/>
              <a:t>, </a:t>
            </a:r>
            <a:r>
              <a:rPr lang="en-US" sz="2000" b="1" dirty="0"/>
              <a:t>shinyMixR</a:t>
            </a:r>
          </a:p>
          <a:p>
            <a:pPr lvl="1"/>
            <a:endParaRPr lang="en-US" sz="1600" dirty="0"/>
          </a:p>
          <a:p>
            <a:r>
              <a:rPr lang="en-US" sz="2200" dirty="0"/>
              <a:t>Once there is a folder structure present, the interface can be started:</a:t>
            </a:r>
          </a:p>
          <a:p>
            <a:endParaRPr lang="en-US" sz="1600" dirty="0"/>
          </a:p>
          <a:p>
            <a:pPr marL="457200" indent="-457200">
              <a:buFont typeface="+mj-lt"/>
              <a:buAutoNum type="arabicPeriod" startAt="4"/>
            </a:pPr>
            <a:r>
              <a:rPr lang="en-US" sz="2200" dirty="0"/>
              <a:t>On the command line or in a script run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library(shinyMixR, quietly=TRUE);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run_shinymixr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launch.browser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  <a:endParaRPr lang="en-US" sz="2000" dirty="0"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000" i="1" dirty="0">
                <a:sym typeface="Wingdings" panose="05000000000000000000" pitchFamily="2" charset="2"/>
              </a:rPr>
              <a:t>Note</a:t>
            </a:r>
            <a:r>
              <a:rPr lang="en-US" sz="2000" dirty="0">
                <a:sym typeface="Wingdings" panose="05000000000000000000" pitchFamily="2" charset="2"/>
              </a:rPr>
              <a:t>: other functions like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run_nmx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  <a:sym typeface="Wingdings" panose="05000000000000000000" pitchFamily="2" charset="2"/>
              </a:rPr>
              <a:t>()</a:t>
            </a:r>
            <a:r>
              <a:rPr lang="en-US" sz="2000" dirty="0"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2000" dirty="0">
                <a:sym typeface="Wingdings" panose="05000000000000000000" pitchFamily="2" charset="2"/>
              </a:rPr>
              <a:t>can also be used directly on the command line or in a script to run models</a:t>
            </a:r>
          </a:p>
          <a:p>
            <a:endParaRPr lang="en-US" sz="1600" dirty="0"/>
          </a:p>
          <a:p>
            <a:r>
              <a:rPr lang="en-US" sz="2200" dirty="0"/>
              <a:t>Start creating and running your models</a:t>
            </a:r>
          </a:p>
          <a:p>
            <a:pPr lvl="1"/>
            <a:r>
              <a:rPr lang="en-US" sz="2000" dirty="0"/>
              <a:t>If needed, supplied Model(s) can be copied to the models folder</a:t>
            </a:r>
          </a:p>
          <a:p>
            <a:pPr lvl="1"/>
            <a:r>
              <a:rPr lang="en-US" sz="2000" dirty="0"/>
              <a:t>If needed, supplied Data can be copied to the data folder</a:t>
            </a:r>
            <a:endParaRPr lang="en-US" sz="2000" dirty="0">
              <a:sym typeface="Wingdings" panose="05000000000000000000" pitchFamily="2" charset="2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8523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Return To Existing Project (general)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15</a:t>
            </a:fld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100" dirty="0"/>
              <a:t>Click the </a:t>
            </a:r>
            <a:r>
              <a:rPr lang="en-US" sz="2100" b="1" dirty="0"/>
              <a:t>shortcut</a:t>
            </a:r>
            <a:r>
              <a:rPr lang="en-US" sz="2100" dirty="0"/>
              <a:t> (Windows, Mac or Linux specific)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i="1" dirty="0"/>
              <a:t>The shortcut should only be copied the first time you start using shinyMixR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The shinyMixR application opens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Browse to your project folder (e.g., &lt;</a:t>
            </a:r>
            <a:r>
              <a:rPr lang="en-US" sz="2100" dirty="0" err="1"/>
              <a:t>ProjectFolder</a:t>
            </a:r>
            <a:r>
              <a:rPr lang="en-US" sz="2100" dirty="0"/>
              <a:t>&gt;)</a:t>
            </a:r>
            <a:endParaRPr lang="en-US" sz="2100" i="1" dirty="0"/>
          </a:p>
          <a:p>
            <a:pPr marL="0" indent="0">
              <a:buNone/>
            </a:pPr>
            <a:endParaRPr lang="en-US" sz="2100" dirty="0"/>
          </a:p>
          <a:p>
            <a:pPr marL="0" indent="0">
              <a:buNone/>
            </a:pPr>
            <a:r>
              <a:rPr lang="en-US" sz="2100" dirty="0"/>
              <a:t>OR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sz="2100" dirty="0"/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Open R or </a:t>
            </a:r>
            <a:r>
              <a:rPr lang="en-US" sz="2100" dirty="0" err="1"/>
              <a:t>Rstudio</a:t>
            </a:r>
            <a:r>
              <a:rPr lang="en-US" sz="2100" dirty="0"/>
              <a:t> and set the working directory to your project folder (e.g., &lt;</a:t>
            </a:r>
            <a:r>
              <a:rPr lang="en-US" sz="2100" dirty="0" err="1"/>
              <a:t>ProjectFolder</a:t>
            </a:r>
            <a:r>
              <a:rPr lang="en-US" sz="2100" dirty="0"/>
              <a:t>&gt;)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/>
              <a:t>Use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setwd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sz="1800" dirty="0"/>
              <a:t>, or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/>
              <a:t>via </a:t>
            </a:r>
            <a:r>
              <a:rPr lang="en-US" sz="1800" dirty="0" err="1"/>
              <a:t>RStudio</a:t>
            </a:r>
            <a:r>
              <a:rPr lang="en-US" sz="1800" dirty="0"/>
              <a:t>: </a:t>
            </a:r>
            <a:r>
              <a:rPr lang="en-US" sz="1800" i="1" dirty="0"/>
              <a:t>Session &gt; Set working directory &gt; Choose directory</a:t>
            </a:r>
            <a:endParaRPr lang="en-US" sz="2100" dirty="0"/>
          </a:p>
          <a:p>
            <a:pPr marL="457200" indent="-457200">
              <a:buFont typeface="+mj-lt"/>
              <a:buAutoNum type="arabicPeriod"/>
            </a:pPr>
            <a:r>
              <a:rPr lang="en-US" sz="2100" dirty="0"/>
              <a:t>On the command line or in a script run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library(shinyMixR, quietly=TRUE)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run_shinymixr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launch.browser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  <a:r>
              <a:rPr lang="en-US" sz="1800" dirty="0"/>
              <a:t> </a:t>
            </a:r>
            <a:r>
              <a:rPr lang="en-US" sz="1800" dirty="0">
                <a:sym typeface="Wingdings" panose="05000000000000000000" pitchFamily="2" charset="2"/>
              </a:rPr>
              <a:t> if interface run in web browser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600" dirty="0"/>
          </a:p>
          <a:p>
            <a:r>
              <a:rPr lang="en-US" sz="2100" dirty="0"/>
              <a:t>The interface will open up showing all models previously stored in this directory.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049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Working with Multiple </a:t>
            </a:r>
            <a:r>
              <a:rPr lang="en-US" dirty="0"/>
              <a:t>L</a:t>
            </a:r>
            <a:r>
              <a:rPr lang="en-US" dirty="0" smtClean="0"/>
              <a:t>ocations using shinyMixR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16</a:t>
            </a:fld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solidFill>
                  <a:srgbClr val="214A88"/>
                </a:solidFill>
                <a:latin typeface="LMMonoLt10-Bold"/>
              </a:rPr>
              <a:t>library</a:t>
            </a:r>
            <a:r>
              <a:rPr lang="en-US" sz="2000" dirty="0">
                <a:solidFill>
                  <a:srgbClr val="000000"/>
                </a:solidFill>
                <a:latin typeface="LMMono10-Regular"/>
              </a:rPr>
              <a:t>(shinyMixR)</a:t>
            </a:r>
          </a:p>
          <a:p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# Create two different example projects:</a:t>
            </a:r>
          </a:p>
          <a:p>
            <a:r>
              <a:rPr lang="en-US" sz="2000" b="1" dirty="0" err="1">
                <a:solidFill>
                  <a:srgbClr val="214A88"/>
                </a:solidFill>
                <a:latin typeface="LMMonoLt10-Bold"/>
              </a:rPr>
              <a:t>create_proj</a:t>
            </a:r>
            <a:r>
              <a:rPr lang="en-US" sz="2000" dirty="0">
                <a:solidFill>
                  <a:srgbClr val="000000"/>
                </a:solidFill>
                <a:latin typeface="LMMono10-Regular"/>
              </a:rPr>
              <a:t>(</a:t>
            </a:r>
            <a:r>
              <a:rPr lang="en-US" sz="2000" dirty="0">
                <a:solidFill>
                  <a:srgbClr val="4F9A05"/>
                </a:solidFill>
                <a:latin typeface="LMMono10-Regular"/>
              </a:rPr>
              <a:t>"./</a:t>
            </a:r>
            <a:r>
              <a:rPr lang="en-US" sz="2000" dirty="0" err="1">
                <a:solidFill>
                  <a:srgbClr val="4F9A05"/>
                </a:solidFill>
                <a:latin typeface="LMMono10-Regular"/>
              </a:rPr>
              <a:t>exampleA</a:t>
            </a:r>
            <a:r>
              <a:rPr lang="en-US" sz="2000" dirty="0">
                <a:solidFill>
                  <a:srgbClr val="4F9A05"/>
                </a:solidFill>
                <a:latin typeface="LMMono10-Regular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LMMono10-Regular"/>
              </a:rPr>
              <a:t>)</a:t>
            </a:r>
          </a:p>
          <a:p>
            <a:r>
              <a:rPr lang="en-US" sz="2000" b="1" dirty="0" err="1">
                <a:solidFill>
                  <a:srgbClr val="214A88"/>
                </a:solidFill>
                <a:latin typeface="LMMonoLt10-Bold"/>
              </a:rPr>
              <a:t>create_proj</a:t>
            </a:r>
            <a:r>
              <a:rPr lang="en-US" sz="2000" dirty="0">
                <a:solidFill>
                  <a:srgbClr val="000000"/>
                </a:solidFill>
                <a:latin typeface="LMMono10-Regular"/>
              </a:rPr>
              <a:t>(</a:t>
            </a:r>
            <a:r>
              <a:rPr lang="en-US" sz="2000" dirty="0">
                <a:solidFill>
                  <a:srgbClr val="4F9A05"/>
                </a:solidFill>
                <a:latin typeface="LMMono10-Regular"/>
              </a:rPr>
              <a:t>"./</a:t>
            </a:r>
            <a:r>
              <a:rPr lang="en-US" sz="2000" dirty="0" err="1">
                <a:solidFill>
                  <a:srgbClr val="4F9A05"/>
                </a:solidFill>
                <a:latin typeface="LMMono10-Regular"/>
              </a:rPr>
              <a:t>exampleB</a:t>
            </a:r>
            <a:r>
              <a:rPr lang="en-US" sz="2000" dirty="0">
                <a:solidFill>
                  <a:srgbClr val="4F9A05"/>
                </a:solidFill>
                <a:latin typeface="LMMono10-Regular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LMMono10-Regular"/>
              </a:rPr>
              <a:t>)</a:t>
            </a:r>
          </a:p>
          <a:p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# It is also possible to define projects as absolute paths:</a:t>
            </a:r>
          </a:p>
          <a:p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# </a:t>
            </a:r>
            <a:r>
              <a:rPr lang="en-US" sz="2000" i="1" dirty="0" err="1">
                <a:solidFill>
                  <a:srgbClr val="8F5A03"/>
                </a:solidFill>
                <a:latin typeface="LMMono10-Italic"/>
              </a:rPr>
              <a:t>create_proj</a:t>
            </a:r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("C:/absolute/path/exampleC")</a:t>
            </a:r>
          </a:p>
          <a:p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# Work with shinyMixR in first location (working directory is automatically set to this location)</a:t>
            </a:r>
          </a:p>
          <a:p>
            <a:endParaRPr lang="en-US" sz="2000" b="1" dirty="0" smtClean="0">
              <a:solidFill>
                <a:srgbClr val="214A88"/>
              </a:solidFill>
              <a:latin typeface="LMMonoLt10-Bold"/>
            </a:endParaRPr>
          </a:p>
          <a:p>
            <a:r>
              <a:rPr lang="en-US" sz="2000" b="1" dirty="0" err="1" smtClean="0">
                <a:solidFill>
                  <a:srgbClr val="214A88"/>
                </a:solidFill>
                <a:latin typeface="LMMonoLt10-Bold"/>
              </a:rPr>
              <a:t>run_shinymixr</a:t>
            </a:r>
            <a:r>
              <a:rPr lang="en-US" sz="2000" dirty="0" smtClean="0">
                <a:solidFill>
                  <a:srgbClr val="000000"/>
                </a:solidFill>
                <a:latin typeface="LMMono10-Regular"/>
              </a:rPr>
              <a:t>(</a:t>
            </a:r>
            <a:r>
              <a:rPr lang="en-US" sz="2000" dirty="0" err="1" smtClean="0">
                <a:solidFill>
                  <a:srgbClr val="214A88"/>
                </a:solidFill>
                <a:latin typeface="LMMono10-Regular"/>
              </a:rPr>
              <a:t>wd</a:t>
            </a:r>
            <a:r>
              <a:rPr lang="en-US" sz="2000" dirty="0">
                <a:solidFill>
                  <a:srgbClr val="214A88"/>
                </a:solidFill>
                <a:latin typeface="LMMono10-Regular"/>
              </a:rPr>
              <a:t>=</a:t>
            </a:r>
            <a:r>
              <a:rPr lang="en-US" sz="2000" dirty="0">
                <a:solidFill>
                  <a:srgbClr val="4F9A05"/>
                </a:solidFill>
                <a:latin typeface="LMMono10-Regular"/>
              </a:rPr>
              <a:t>"./</a:t>
            </a:r>
            <a:r>
              <a:rPr lang="en-US" sz="2000" dirty="0" err="1">
                <a:solidFill>
                  <a:srgbClr val="4F9A05"/>
                </a:solidFill>
                <a:latin typeface="LMMono10-Regular"/>
              </a:rPr>
              <a:t>exampleA</a:t>
            </a:r>
            <a:r>
              <a:rPr lang="en-US" sz="2000" dirty="0">
                <a:solidFill>
                  <a:srgbClr val="4F9A05"/>
                </a:solidFill>
                <a:latin typeface="LMMono10-Regular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LMMono10-Regular"/>
              </a:rPr>
              <a:t>,</a:t>
            </a:r>
            <a:r>
              <a:rPr lang="en-US" sz="2000" dirty="0" err="1">
                <a:solidFill>
                  <a:srgbClr val="214A88"/>
                </a:solidFill>
                <a:latin typeface="LMMono10-Regular"/>
              </a:rPr>
              <a:t>launch.browser</a:t>
            </a:r>
            <a:r>
              <a:rPr lang="en-US" sz="2000" dirty="0">
                <a:solidFill>
                  <a:srgbClr val="214A88"/>
                </a:solidFill>
                <a:latin typeface="LMMono10-Regular"/>
              </a:rPr>
              <a:t>=</a:t>
            </a:r>
            <a:r>
              <a:rPr lang="en-US" sz="2000" dirty="0">
                <a:solidFill>
                  <a:srgbClr val="8F5A03"/>
                </a:solidFill>
                <a:latin typeface="LMMono10-Regular"/>
              </a:rPr>
              <a:t>TRUE</a:t>
            </a:r>
            <a:r>
              <a:rPr lang="en-US" sz="2000" dirty="0">
                <a:solidFill>
                  <a:srgbClr val="000000"/>
                </a:solidFill>
                <a:latin typeface="LMMono10-Regular"/>
              </a:rPr>
              <a:t>)</a:t>
            </a:r>
          </a:p>
          <a:p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# Work with shinyMixR in second location</a:t>
            </a:r>
          </a:p>
          <a:p>
            <a:endParaRPr lang="en-US" sz="2000" b="1" dirty="0" smtClean="0">
              <a:solidFill>
                <a:srgbClr val="214A88"/>
              </a:solidFill>
              <a:latin typeface="LMMonoLt10-Bold"/>
            </a:endParaRPr>
          </a:p>
          <a:p>
            <a:r>
              <a:rPr lang="en-US" sz="2000" b="1" dirty="0" err="1" smtClean="0">
                <a:solidFill>
                  <a:srgbClr val="214A88"/>
                </a:solidFill>
                <a:latin typeface="LMMonoLt10-Bold"/>
              </a:rPr>
              <a:t>run_shinymixr</a:t>
            </a:r>
            <a:r>
              <a:rPr lang="en-US" sz="2000" dirty="0" smtClean="0">
                <a:solidFill>
                  <a:srgbClr val="000000"/>
                </a:solidFill>
                <a:latin typeface="LMMono10-Regular"/>
              </a:rPr>
              <a:t>(</a:t>
            </a:r>
            <a:r>
              <a:rPr lang="en-US" sz="2000" dirty="0" err="1" smtClean="0">
                <a:solidFill>
                  <a:srgbClr val="214A88"/>
                </a:solidFill>
                <a:latin typeface="LMMono10-Regular"/>
              </a:rPr>
              <a:t>wd</a:t>
            </a:r>
            <a:r>
              <a:rPr lang="en-US" sz="2000" dirty="0">
                <a:solidFill>
                  <a:srgbClr val="214A88"/>
                </a:solidFill>
                <a:latin typeface="LMMono10-Regular"/>
              </a:rPr>
              <a:t>=</a:t>
            </a:r>
            <a:r>
              <a:rPr lang="en-US" sz="2000" dirty="0">
                <a:solidFill>
                  <a:srgbClr val="4F9A05"/>
                </a:solidFill>
                <a:latin typeface="LMMono10-Regular"/>
              </a:rPr>
              <a:t>"./</a:t>
            </a:r>
            <a:r>
              <a:rPr lang="en-US" sz="2000" dirty="0" err="1">
                <a:solidFill>
                  <a:srgbClr val="4F9A05"/>
                </a:solidFill>
                <a:latin typeface="LMMono10-Regular"/>
              </a:rPr>
              <a:t>exampleB</a:t>
            </a:r>
            <a:r>
              <a:rPr lang="en-US" sz="2000" dirty="0">
                <a:solidFill>
                  <a:srgbClr val="4F9A05"/>
                </a:solidFill>
                <a:latin typeface="LMMono10-Regular"/>
              </a:rPr>
              <a:t>"</a:t>
            </a:r>
            <a:r>
              <a:rPr lang="en-US" sz="2000" dirty="0">
                <a:solidFill>
                  <a:srgbClr val="000000"/>
                </a:solidFill>
                <a:latin typeface="LMMono10-Regular"/>
              </a:rPr>
              <a:t>,</a:t>
            </a:r>
            <a:r>
              <a:rPr lang="en-US" sz="2000" dirty="0" err="1">
                <a:solidFill>
                  <a:srgbClr val="214A88"/>
                </a:solidFill>
                <a:latin typeface="LMMono10-Regular"/>
              </a:rPr>
              <a:t>launch.browser</a:t>
            </a:r>
            <a:r>
              <a:rPr lang="en-US" sz="2000" dirty="0">
                <a:solidFill>
                  <a:srgbClr val="214A88"/>
                </a:solidFill>
                <a:latin typeface="LMMono10-Regular"/>
              </a:rPr>
              <a:t>=</a:t>
            </a:r>
            <a:r>
              <a:rPr lang="en-US" sz="2000" dirty="0">
                <a:solidFill>
                  <a:srgbClr val="8F5A03"/>
                </a:solidFill>
                <a:latin typeface="LMMono10-Regular"/>
              </a:rPr>
              <a:t>TRUE</a:t>
            </a:r>
            <a:r>
              <a:rPr lang="en-US" sz="2000" dirty="0">
                <a:solidFill>
                  <a:srgbClr val="000000"/>
                </a:solidFill>
                <a:latin typeface="LMMono10-Regular"/>
              </a:rPr>
              <a:t>)</a:t>
            </a:r>
          </a:p>
          <a:p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# Example for absolute paths</a:t>
            </a:r>
          </a:p>
          <a:p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# </a:t>
            </a:r>
            <a:r>
              <a:rPr lang="en-US" sz="2000" i="1" dirty="0" err="1">
                <a:solidFill>
                  <a:srgbClr val="8F5A03"/>
                </a:solidFill>
                <a:latin typeface="LMMono10-Italic"/>
              </a:rPr>
              <a:t>run_shinymixr</a:t>
            </a:r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(</a:t>
            </a:r>
            <a:r>
              <a:rPr lang="en-US" sz="2000" i="1" dirty="0" err="1">
                <a:solidFill>
                  <a:srgbClr val="8F5A03"/>
                </a:solidFill>
                <a:latin typeface="LMMono10-Italic"/>
              </a:rPr>
              <a:t>wd</a:t>
            </a:r>
            <a:r>
              <a:rPr lang="en-US" sz="2000" i="1" dirty="0">
                <a:solidFill>
                  <a:srgbClr val="8F5A03"/>
                </a:solidFill>
                <a:latin typeface="LMMono10-Italic"/>
              </a:rPr>
              <a:t>="C:/absolute/path/exampleC",launch.browser=TRUE)</a:t>
            </a:r>
            <a:endParaRPr lang="en-US" sz="20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smtClean="0"/>
              <a:t>nlmix</a:t>
            </a:r>
            <a:r>
              <a:rPr lang="en-GB" smtClean="0">
                <a:solidFill>
                  <a:srgbClr val="B40000"/>
                </a:solidFill>
              </a:rPr>
              <a:t>r</a:t>
            </a:r>
            <a:r>
              <a:rPr lang="en-GB" smtClean="0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0237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of shinyMixR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17</a:t>
            </a:fld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To get started, first install the package using: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devtools::install_github("richardhooijmaijers/shinyMixR") </a:t>
            </a:r>
          </a:p>
          <a:p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Be aware that 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US" dirty="0"/>
              <a:t>,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nlmixr.xpose</a:t>
            </a:r>
            <a:r>
              <a:rPr lang="en-US" dirty="0"/>
              <a:t> and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R3port</a:t>
            </a:r>
            <a:r>
              <a:rPr lang="en-US" dirty="0"/>
              <a:t> package should be installed before installing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shinyMixR</a:t>
            </a:r>
            <a:r>
              <a:rPr lang="en-US" dirty="0"/>
              <a:t>, e.g.: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devtools::install_github("richardhooijmaijers/R3port")</a:t>
            </a:r>
          </a:p>
          <a:p>
            <a:pPr lvl="1"/>
            <a:r>
              <a:rPr lang="en-US" dirty="0"/>
              <a:t>devtools::install_github("nlmixrdevelopment/nlmixr")</a:t>
            </a:r>
          </a:p>
          <a:p>
            <a:pPr lvl="1"/>
            <a:r>
              <a:rPr lang="en-US" dirty="0"/>
              <a:t>devtools::install_github("nlmixrdevelopment/xpose.nlmixr")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72828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Package Information for shinyMixR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18</a:t>
            </a:fld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7AE42-719F-4269-950A-C78ABB219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1484784"/>
            <a:ext cx="10945216" cy="44644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shinyMixR is a shell around </a:t>
            </a:r>
            <a:r>
              <a:rPr lang="en-GB" dirty="0" err="1"/>
              <a:t>nlmixr</a:t>
            </a:r>
            <a:r>
              <a:rPr lang="en-GB" dirty="0"/>
              <a:t> and needs the package to fully operate:</a:t>
            </a:r>
          </a:p>
          <a:p>
            <a:endParaRPr lang="en-GB" dirty="0"/>
          </a:p>
          <a:p>
            <a:pPr marL="285750" indent="-285750"/>
            <a:r>
              <a:rPr lang="en-GB" dirty="0"/>
              <a:t>Running models is done using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GB" dirty="0"/>
              <a:t> package (indirectly)</a:t>
            </a:r>
          </a:p>
          <a:p>
            <a:pPr marL="285750" indent="-285750"/>
            <a:r>
              <a:rPr lang="en-GB" dirty="0"/>
              <a:t>Plotting is done using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xpose.nlmixr</a:t>
            </a:r>
            <a:r>
              <a:rPr lang="en-GB" dirty="0"/>
              <a:t> package (or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ggplot2</a:t>
            </a:r>
            <a:r>
              <a:rPr lang="en-GB" dirty="0"/>
              <a:t>)</a:t>
            </a:r>
          </a:p>
          <a:p>
            <a:pPr marL="0" indent="0">
              <a:buNone/>
            </a:pPr>
            <a:endParaRPr lang="en-GB" dirty="0"/>
          </a:p>
          <a:p>
            <a:pPr marL="285750" indent="-285750"/>
            <a:r>
              <a:rPr lang="en-GB" dirty="0"/>
              <a:t>Managing is done using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DT</a:t>
            </a:r>
            <a:r>
              <a:rPr lang="en-GB" dirty="0"/>
              <a:t> and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collapsibleTree</a:t>
            </a:r>
            <a:r>
              <a:rPr lang="en-GB" dirty="0"/>
              <a:t> packages</a:t>
            </a:r>
          </a:p>
          <a:p>
            <a:pPr marL="285750" indent="-285750"/>
            <a:r>
              <a:rPr lang="en-GB" dirty="0"/>
              <a:t>Editing is done using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shinyAce</a:t>
            </a:r>
            <a:r>
              <a:rPr lang="en-GB" dirty="0"/>
              <a:t> package</a:t>
            </a:r>
          </a:p>
          <a:p>
            <a:pPr marL="285750" indent="-285750"/>
            <a:r>
              <a:rPr lang="en-GB" dirty="0"/>
              <a:t>Reporting is done using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R3port</a:t>
            </a:r>
            <a:r>
              <a:rPr lang="en-GB" dirty="0"/>
              <a:t> package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763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Package structure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pic>
        <p:nvPicPr>
          <p:cNvPr id="113" name="Picture 1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9336" y="1196752"/>
            <a:ext cx="9288354" cy="5224699"/>
          </a:xfrm>
          <a:prstGeom prst="rect">
            <a:avLst/>
          </a:prstGeom>
        </p:spPr>
      </p:pic>
      <p:sp>
        <p:nvSpPr>
          <p:cNvPr id="114" name="TextBox 113"/>
          <p:cNvSpPr txBox="1"/>
          <p:nvPr/>
        </p:nvSpPr>
        <p:spPr>
          <a:xfrm>
            <a:off x="6816080" y="2538770"/>
            <a:ext cx="5076904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</a:rPr>
              <a:t>The interface is build using </a:t>
            </a:r>
            <a:r>
              <a:rPr lang="en-GB" dirty="0" err="1">
                <a:latin typeface="Calibri" panose="020F0502020204030204" pitchFamily="34" charset="0"/>
              </a:rPr>
              <a:t>ui</a:t>
            </a:r>
            <a:r>
              <a:rPr lang="en-GB" dirty="0">
                <a:latin typeface="Calibri" panose="020F0502020204030204" pitchFamily="34" charset="0"/>
              </a:rPr>
              <a:t>/server scripts as done in other shiny apps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</a:rPr>
              <a:t>Due to the size of the dashboard, widget </a:t>
            </a:r>
            <a:r>
              <a:rPr lang="en-US" i="1" dirty="0">
                <a:latin typeface="Calibri" panose="020F0502020204030204" pitchFamily="34" charset="0"/>
              </a:rPr>
              <a:t>modules</a:t>
            </a:r>
            <a:r>
              <a:rPr lang="en-US" dirty="0">
                <a:latin typeface="Calibri" panose="020F0502020204030204" pitchFamily="34" charset="0"/>
              </a:rPr>
              <a:t> were</a:t>
            </a:r>
            <a:r>
              <a:rPr lang="en-GB" dirty="0">
                <a:latin typeface="Calibri" panose="020F0502020204030204" pitchFamily="34" charset="0"/>
              </a:rPr>
              <a:t> created that are used by </a:t>
            </a:r>
            <a:r>
              <a:rPr lang="en-GB" dirty="0" err="1">
                <a:latin typeface="Calibri" panose="020F0502020204030204" pitchFamily="34" charset="0"/>
              </a:rPr>
              <a:t>ui</a:t>
            </a:r>
            <a:r>
              <a:rPr lang="en-GB" dirty="0">
                <a:latin typeface="Calibri" panose="020F0502020204030204" pitchFamily="34" charset="0"/>
              </a:rPr>
              <a:t>/server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Calibri" panose="020F0502020204030204" pitchFamily="34" charset="0"/>
              </a:rPr>
              <a:t>More generic functions are available that are used by the interface as well as interactive usage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06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nlmixr</a:t>
            </a:r>
            <a:r>
              <a:rPr lang="en-GB" dirty="0"/>
              <a:t> and shinyMixR - background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2</a:t>
            </a:fld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7AE42-719F-4269-950A-C78ABB219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1484784"/>
            <a:ext cx="10945216" cy="4464496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GB" dirty="0"/>
              <a:t>There are two main ways of working with </a:t>
            </a:r>
            <a:r>
              <a:rPr lang="en-GB" dirty="0" err="1"/>
              <a:t>nlmixr</a:t>
            </a:r>
            <a:r>
              <a:rPr lang="en-GB" dirty="0"/>
              <a:t> models:</a:t>
            </a:r>
          </a:p>
          <a:p>
            <a:pPr marL="285750" indent="-285750"/>
            <a:endParaRPr lang="en-GB" dirty="0"/>
          </a:p>
          <a:p>
            <a:pPr marL="685800" lvl="1"/>
            <a:r>
              <a:rPr lang="en-GB" dirty="0"/>
              <a:t>Via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GB" dirty="0"/>
              <a:t> package</a:t>
            </a:r>
          </a:p>
          <a:p>
            <a:pPr marL="1085850" lvl="2"/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GB" dirty="0">
                <a:cs typeface="Calibri" panose="020F0502020204030204" pitchFamily="34" charset="0"/>
              </a:rPr>
              <a:t> i</a:t>
            </a:r>
            <a:r>
              <a:rPr lang="en-GB" dirty="0"/>
              <a:t>s the engine for running models</a:t>
            </a:r>
          </a:p>
          <a:p>
            <a:pPr marL="1085850" lvl="2"/>
            <a:r>
              <a:rPr lang="en-GB" dirty="0"/>
              <a:t>Provides output in a model fit object, which can be read out and approached</a:t>
            </a:r>
          </a:p>
          <a:p>
            <a:pPr marL="1085850" lvl="2"/>
            <a:r>
              <a:rPr lang="en-GB" dirty="0"/>
              <a:t>R cannot be used while running models – new R session can be opened</a:t>
            </a:r>
          </a:p>
          <a:p>
            <a:pPr marL="1085850" lvl="2"/>
            <a:r>
              <a:rPr lang="en-GB" dirty="0"/>
              <a:t>Model fit object is in the global environment</a:t>
            </a:r>
          </a:p>
          <a:p>
            <a:pPr marL="857250" lvl="2" indent="0">
              <a:buNone/>
            </a:pPr>
            <a:endParaRPr lang="en-GB" dirty="0"/>
          </a:p>
          <a:p>
            <a:pPr marL="1085850" lvl="2"/>
            <a:endParaRPr lang="en-GB" dirty="0"/>
          </a:p>
          <a:p>
            <a:pPr marL="685800" lvl="1"/>
            <a:r>
              <a:rPr lang="en-GB" dirty="0"/>
              <a:t>Via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shinyMixR</a:t>
            </a:r>
            <a:r>
              <a:rPr lang="en-GB" dirty="0"/>
              <a:t> package</a:t>
            </a:r>
          </a:p>
          <a:p>
            <a:pPr marL="1085850" lvl="2"/>
            <a:r>
              <a:rPr lang="en-GB" dirty="0"/>
              <a:t>Provides a </a:t>
            </a:r>
            <a:r>
              <a:rPr lang="en-US" b="1" dirty="0"/>
              <a:t>graphical user interface</a:t>
            </a:r>
            <a:r>
              <a:rPr lang="en-US" dirty="0"/>
              <a:t> around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endParaRPr lang="en-US" b="1" dirty="0"/>
          </a:p>
          <a:p>
            <a:pPr marL="1085850" lvl="2"/>
            <a:r>
              <a:rPr lang="en-GB" dirty="0"/>
              <a:t>Structures a project </a:t>
            </a:r>
          </a:p>
          <a:p>
            <a:pPr marL="1085850" lvl="2"/>
            <a:r>
              <a:rPr lang="en-GB" dirty="0"/>
              <a:t>Models are submitted in separate sessions – R can be used while running models</a:t>
            </a:r>
          </a:p>
          <a:p>
            <a:pPr marL="1085850" lvl="2"/>
            <a:r>
              <a:rPr lang="en-GB" dirty="0"/>
              <a:t>Model fit object is automatically saved to disk</a:t>
            </a:r>
          </a:p>
          <a:p>
            <a:pPr marL="1085850" lvl="2"/>
            <a:r>
              <a:rPr lang="en-GB" dirty="0" err="1"/>
              <a:t>Modeling</a:t>
            </a:r>
            <a:r>
              <a:rPr lang="en-GB" dirty="0"/>
              <a:t> output and models run via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GB" dirty="0">
                <a:cs typeface="Calibri" panose="020F0502020204030204" pitchFamily="34" charset="0"/>
              </a:rPr>
              <a:t> cannot be imported</a:t>
            </a:r>
            <a:endParaRPr lang="en-GB" dirty="0"/>
          </a:p>
          <a:p>
            <a:pPr marL="1085850" lvl="2"/>
            <a:r>
              <a:rPr lang="en-GB" i="1" dirty="0"/>
              <a:t>Note</a:t>
            </a:r>
            <a:r>
              <a:rPr lang="en-GB" dirty="0"/>
              <a:t>: several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shinyMixR</a:t>
            </a:r>
            <a:r>
              <a:rPr lang="en-GB" dirty="0">
                <a:cs typeface="Calibri" panose="020F0502020204030204" pitchFamily="34" charset="0"/>
              </a:rPr>
              <a:t> </a:t>
            </a:r>
            <a:r>
              <a:rPr lang="en-GB" dirty="0"/>
              <a:t>package functions can also be used interactively on command line</a:t>
            </a:r>
          </a:p>
          <a:p>
            <a:pPr marL="1085850" lvl="2"/>
            <a:endParaRPr lang="en-GB" dirty="0"/>
          </a:p>
          <a:p>
            <a:pPr marL="285750" indent="-28575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853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Differences between Interactive Session and Interface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6023992" y="1412776"/>
            <a:ext cx="4320480" cy="2554545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</a:rPr>
              <a:t>Functionality only available in </a:t>
            </a:r>
            <a:r>
              <a:rPr lang="en-US" sz="2000" b="1" u="sng" dirty="0">
                <a:latin typeface="Calibri" panose="020F0502020204030204" pitchFamily="34" charset="0"/>
              </a:rPr>
              <a:t>interface</a:t>
            </a:r>
          </a:p>
          <a:p>
            <a:endParaRPr lang="en-US" sz="20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Export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Adapt model meta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Edit, duplicate, create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Show progress of model runs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Combine analysis results in report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Run user created R template script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9416" y="1412776"/>
            <a:ext cx="4032000" cy="2584800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</a:rPr>
              <a:t>Functionality available in </a:t>
            </a:r>
            <a:r>
              <a:rPr lang="en-US" sz="2000" b="1" u="sng" dirty="0">
                <a:latin typeface="Calibri" panose="020F0502020204030204" pitchFamily="34" charset="0"/>
              </a:rPr>
              <a:t>both</a:t>
            </a:r>
          </a:p>
          <a:p>
            <a:endParaRPr lang="en-US" sz="20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View overview of available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View hierarchical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Run models externally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Create parameter 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Create GOF plots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Create fit plots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9416" y="4409817"/>
            <a:ext cx="1022513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Functionality only available in interface can be done in many cases indirectly in an interactive session as well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It is more user-friendly/quicker to perform certain tasks using the interface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Calibri" panose="020F0502020204030204" pitchFamily="34" charset="0"/>
              </a:rPr>
              <a:t>It is easy to switch between interface and interactive session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201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Workflow – via </a:t>
            </a:r>
            <a:r>
              <a:rPr lang="en-GB" dirty="0" err="1"/>
              <a:t>nlmixr</a:t>
            </a:r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5519936" y="980728"/>
            <a:ext cx="5040560" cy="566308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A model can be directly run in </a:t>
            </a:r>
            <a:r>
              <a:rPr lang="en-GB" dirty="0" err="1">
                <a:latin typeface="Calibri" panose="020F0502020204030204" pitchFamily="34" charset="0"/>
              </a:rPr>
              <a:t>nlmixr</a:t>
            </a:r>
            <a:r>
              <a:rPr lang="en-GB" dirty="0">
                <a:latin typeface="Calibri" panose="020F0502020204030204" pitchFamily="34" charset="0"/>
              </a:rPr>
              <a:t>:</a:t>
            </a:r>
          </a:p>
          <a:p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latin typeface="Calibri" panose="020F0502020204030204" pitchFamily="34" charset="0"/>
              </a:rPr>
              <a:t>Define model using the unified user interface.</a:t>
            </a: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sz="1600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sz="1600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sz="1600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sz="1600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sz="1600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GB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latin typeface="Calibri" panose="020F0502020204030204" pitchFamily="34" charset="0"/>
              </a:rPr>
              <a:t>Import, create and/or adapt the required data.</a:t>
            </a:r>
          </a:p>
          <a:p>
            <a:pPr marL="342900" indent="-342900">
              <a:buFont typeface="+mj-lt"/>
              <a:buAutoNum type="arabicPeriod"/>
            </a:pPr>
            <a:endParaRPr lang="en-GB" sz="1200" dirty="0">
              <a:latin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GB" dirty="0">
                <a:latin typeface="Calibri" panose="020F0502020204030204" pitchFamily="34" charset="0"/>
              </a:rPr>
              <a:t>Use the </a:t>
            </a:r>
            <a:r>
              <a:rPr lang="en-GB" dirty="0" err="1">
                <a:latin typeface="Calibri" panose="020F0502020204030204" pitchFamily="34" charset="0"/>
              </a:rPr>
              <a:t>nlmixr</a:t>
            </a:r>
            <a:r>
              <a:rPr lang="en-GB" dirty="0">
                <a:latin typeface="Calibri" panose="020F0502020204030204" pitchFamily="34" charset="0"/>
              </a:rPr>
              <a:t> function to run the model.</a:t>
            </a:r>
          </a:p>
          <a:p>
            <a:endParaRPr lang="en-GB" sz="1200" dirty="0">
              <a:latin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3392" y="1118349"/>
            <a:ext cx="4752528" cy="526297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run1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600" b="1" dirty="0">
                <a:solidFill>
                  <a:srgbClr val="204A8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tka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600" b="1" dirty="0">
                <a:solidFill>
                  <a:srgbClr val="0000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.5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tcl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600" b="1" dirty="0">
                <a:solidFill>
                  <a:srgbClr val="0000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-3.2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tv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600" b="1" dirty="0">
                <a:solidFill>
                  <a:srgbClr val="0000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eta.ka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 </a:t>
            </a:r>
            <a:r>
              <a:rPr lang="en-US" sz="1600" b="1" dirty="0">
                <a:solidFill>
                  <a:srgbClr val="0000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eta.cl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 </a:t>
            </a:r>
            <a:r>
              <a:rPr lang="en-US" sz="1600" b="1" dirty="0">
                <a:solidFill>
                  <a:srgbClr val="0000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eta.v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 </a:t>
            </a:r>
            <a:r>
              <a:rPr lang="en-US" sz="1600" b="1" dirty="0">
                <a:solidFill>
                  <a:srgbClr val="0000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add.err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600" b="1" dirty="0">
                <a:solidFill>
                  <a:srgbClr val="0000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0.1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model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ka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600" b="1" dirty="0" err="1">
                <a:solidFill>
                  <a:srgbClr val="204A8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tka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1600" b="1" dirty="0" err="1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eta.ka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cl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600" b="1" dirty="0" err="1">
                <a:solidFill>
                  <a:srgbClr val="204A8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tcl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eta.cl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v 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600" b="1" dirty="0" err="1">
                <a:solidFill>
                  <a:srgbClr val="204A8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tv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+ </a:t>
            </a:r>
            <a:r>
              <a:rPr lang="en-US" sz="1600" b="1" dirty="0" err="1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eta.v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linCmt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~ add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6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add.err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</a:p>
          <a:p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6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&lt;- read.csv("data/data.csv")</a:t>
            </a:r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fit </a:t>
            </a:r>
            <a:r>
              <a:rPr lang="fr-FR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fr-FR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fr-FR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(run1, </a:t>
            </a:r>
            <a:r>
              <a:rPr lang="fr-FR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</a:t>
            </a:r>
            <a:r>
              <a:rPr lang="fr-FR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est="</a:t>
            </a:r>
            <a:r>
              <a:rPr lang="fr-FR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saem</a:t>
            </a:r>
            <a:r>
              <a:rPr lang="fr-FR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  <a:endParaRPr lang="en-US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4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Workflow – model diagnostics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5519936" y="1093436"/>
            <a:ext cx="5760640" cy="470898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High level results can be printed in console and default plots can be created using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GB" dirty="0">
                <a:latin typeface="Calibri" panose="020F0502020204030204" pitchFamily="34" charset="0"/>
              </a:rPr>
              <a:t>.</a:t>
            </a: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r>
              <a:rPr lang="en-GB" dirty="0">
                <a:latin typeface="Calibri" panose="020F0502020204030204" pitchFamily="34" charset="0"/>
              </a:rPr>
              <a:t>More elaborate plots can be generated using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xpose.nlmixr</a:t>
            </a:r>
            <a:r>
              <a:rPr lang="en-GB" dirty="0">
                <a:latin typeface="Calibri" panose="020F0502020204030204" pitchFamily="34" charset="0"/>
              </a:rPr>
              <a:t> package</a:t>
            </a:r>
          </a:p>
          <a:p>
            <a:endParaRPr lang="en-GB" dirty="0">
              <a:latin typeface="Calibri" panose="020F0502020204030204" pitchFamily="34" charset="0"/>
            </a:endParaRPr>
          </a:p>
          <a:p>
            <a:r>
              <a:rPr lang="en-GB" dirty="0">
                <a:latin typeface="Calibri" panose="020F0502020204030204" pitchFamily="34" charset="0"/>
              </a:rPr>
              <a:t>Most important function is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xpose_data_nlmixr</a:t>
            </a:r>
            <a:r>
              <a:rPr lang="en-GB" dirty="0">
                <a:latin typeface="Calibri" panose="020F0502020204030204" pitchFamily="34" charset="0"/>
              </a:rPr>
              <a:t> which transforms the </a:t>
            </a:r>
            <a:r>
              <a:rPr lang="en-GB" dirty="0" err="1">
                <a:latin typeface="Calibri" panose="020F0502020204030204" pitchFamily="34" charset="0"/>
              </a:rPr>
              <a:t>nlmixr</a:t>
            </a:r>
            <a:r>
              <a:rPr lang="en-GB" dirty="0">
                <a:latin typeface="Calibri" panose="020F0502020204030204" pitchFamily="34" charset="0"/>
              </a:rPr>
              <a:t> output to </a:t>
            </a:r>
            <a:r>
              <a:rPr lang="en-GB" dirty="0" err="1">
                <a:latin typeface="Calibri" panose="020F0502020204030204" pitchFamily="34" charset="0"/>
              </a:rPr>
              <a:t>xpose</a:t>
            </a:r>
            <a:r>
              <a:rPr lang="en-GB" dirty="0">
                <a:latin typeface="Calibri" panose="020F0502020204030204" pitchFamily="34" charset="0"/>
              </a:rPr>
              <a:t> format</a:t>
            </a:r>
          </a:p>
          <a:p>
            <a:endParaRPr lang="en-GB" dirty="0">
              <a:latin typeface="Calibri" panose="020F0502020204030204" pitchFamily="34" charset="0"/>
            </a:endParaRPr>
          </a:p>
          <a:p>
            <a:r>
              <a:rPr lang="en-GB" dirty="0">
                <a:latin typeface="Calibri" panose="020F0502020204030204" pitchFamily="34" charset="0"/>
              </a:rPr>
              <a:t>Subsequently almost all </a:t>
            </a:r>
            <a:r>
              <a:rPr lang="en-GB" dirty="0" err="1">
                <a:latin typeface="Calibri" panose="020F0502020204030204" pitchFamily="34" charset="0"/>
              </a:rPr>
              <a:t>xpose</a:t>
            </a:r>
            <a:r>
              <a:rPr lang="en-GB" dirty="0">
                <a:latin typeface="Calibri" panose="020F0502020204030204" pitchFamily="34" charset="0"/>
              </a:rPr>
              <a:t> functions can be used to create results for </a:t>
            </a:r>
            <a:r>
              <a:rPr lang="en-GB" dirty="0" err="1">
                <a:latin typeface="Calibri" panose="020F0502020204030204" pitchFamily="34" charset="0"/>
              </a:rPr>
              <a:t>nlmixr</a:t>
            </a:r>
            <a:r>
              <a:rPr lang="en-GB" dirty="0">
                <a:latin typeface="Calibri" panose="020F0502020204030204" pitchFamily="34" charset="0"/>
              </a:rPr>
              <a:t> output</a:t>
            </a:r>
          </a:p>
          <a:p>
            <a:r>
              <a:rPr lang="en-GB" dirty="0">
                <a:latin typeface="Calibri" panose="020F0502020204030204" pitchFamily="34" charset="0"/>
              </a:rPr>
              <a:t>Only a few functions are displayed, for more examples see:</a:t>
            </a:r>
          </a:p>
          <a:p>
            <a:r>
              <a:rPr lang="en-GB" dirty="0">
                <a:latin typeface="Calibri" panose="020F0502020204030204" pitchFamily="34" charset="0"/>
                <a:hlinkClick r:id="rId2"/>
              </a:rPr>
              <a:t>https://uupharmacometrics.github.io/xpose/index.html</a:t>
            </a:r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sz="1200" dirty="0">
              <a:latin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3392" y="1118349"/>
            <a:ext cx="4752528" cy="45243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204A8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(fit)</a:t>
            </a:r>
          </a:p>
          <a:p>
            <a:r>
              <a:rPr lang="en-US" sz="1600" b="1" dirty="0">
                <a:solidFill>
                  <a:srgbClr val="3054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plot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(fit)</a:t>
            </a:r>
          </a:p>
          <a:p>
            <a:endParaRPr lang="en-GB" sz="16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6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6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xpdb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6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600" b="1" dirty="0" err="1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xpose_data_nlmixr</a:t>
            </a:r>
            <a:r>
              <a:rPr lang="en-US" sz="16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(fit)</a:t>
            </a:r>
          </a:p>
          <a:p>
            <a:endParaRPr lang="en-GB" sz="16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dv_vs_idv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xpdb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ipred_vs_idv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xpdb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pred_vs_idv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xpdb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dv_preds_vs_idv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xpdb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dv_vs_pred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xpdb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dv_vs_ipred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xpdb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res_vs_idv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xpdb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res = 'CWRES')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res_vs_pred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xpdb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, res = 'CWRES')</a:t>
            </a:r>
          </a:p>
          <a:p>
            <a:endParaRPr lang="en-US" sz="16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6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1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Workflow – via shinyMixR command line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384032" y="1120282"/>
            <a:ext cx="5544616" cy="52629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dirty="0">
                <a:latin typeface="Calibri" panose="020F0502020204030204" pitchFamily="34" charset="0"/>
              </a:rPr>
              <a:t>The model is defined in a separate file (run1.r) and includes metadata used by the package</a:t>
            </a: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r>
              <a:rPr lang="en-GB" dirty="0">
                <a:latin typeface="Calibri" panose="020F0502020204030204" pitchFamily="34" charset="0"/>
              </a:rPr>
              <a:t>A model is submitted by default in a separate R session.</a:t>
            </a:r>
          </a:p>
          <a:p>
            <a:r>
              <a:rPr lang="en-GB" dirty="0">
                <a:latin typeface="Calibri" panose="020F0502020204030204" pitchFamily="34" charset="0"/>
              </a:rPr>
              <a:t>Plot functions are available to create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xpose.nlmixr</a:t>
            </a:r>
            <a:r>
              <a:rPr lang="en-GB" dirty="0">
                <a:latin typeface="Calibri" panose="020F0502020204030204" pitchFamily="34" charset="0"/>
              </a:rPr>
              <a:t> or ggplot2 type plots</a:t>
            </a: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endParaRPr lang="en-GB" dirty="0">
              <a:latin typeface="Calibri" panose="020F0502020204030204" pitchFamily="34" charset="0"/>
            </a:endParaRPr>
          </a:p>
          <a:p>
            <a:r>
              <a:rPr lang="en-GB" dirty="0">
                <a:latin typeface="Calibri" panose="020F0502020204030204" pitchFamily="34" charset="0"/>
              </a:rPr>
              <a:t>The interface can be started using a single function</a:t>
            </a:r>
          </a:p>
          <a:p>
            <a:endParaRPr lang="en-GB" sz="1200" dirty="0">
              <a:latin typeface="Calibri" panose="020F0502020204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9376" y="883741"/>
            <a:ext cx="5760640" cy="540147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show first part of model</a:t>
            </a:r>
          </a:p>
          <a:p>
            <a:r>
              <a:rPr lang="en-US" sz="1500" b="1" dirty="0">
                <a:solidFill>
                  <a:srgbClr val="204A8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500" b="1" dirty="0" err="1">
                <a:solidFill>
                  <a:srgbClr val="204A8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readLines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500" b="1" dirty="0">
                <a:solidFill>
                  <a:srgbClr val="4E9A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"models/run1.r"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)[</a:t>
            </a:r>
            <a:r>
              <a:rPr lang="en-US" sz="1500" b="1" dirty="0">
                <a:solidFill>
                  <a:srgbClr val="0000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sz="15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sz="1500" b="1" dirty="0">
                <a:solidFill>
                  <a:srgbClr val="0000C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],</a:t>
            </a:r>
            <a:r>
              <a:rPr lang="en-US" sz="15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en-US" sz="15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500" b="1" dirty="0">
                <a:solidFill>
                  <a:srgbClr val="4E9A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"\n"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GB" sz="1500" i="1" dirty="0">
              <a:solidFill>
                <a:srgbClr val="8F590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run1 &lt;- function() {</a:t>
            </a: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data = "</a:t>
            </a:r>
            <a:r>
              <a:rPr lang="en-US" sz="1500" i="1" dirty="0" err="1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theo_sd</a:t>
            </a:r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500" i="1" dirty="0" err="1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desc</a:t>
            </a:r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"base model"</a:t>
            </a: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ref  = ""</a:t>
            </a: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imp  = 1</a:t>
            </a: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500" i="1" dirty="0" err="1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est</a:t>
            </a:r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= "</a:t>
            </a:r>
            <a:r>
              <a:rPr lang="en-US" sz="1500" i="1" dirty="0" err="1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nlme</a:t>
            </a:r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control&lt;-list()</a:t>
            </a: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500" i="1" dirty="0" err="1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</a:t>
            </a:r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i="1" dirty="0" err="1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tka</a:t>
            </a:r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&lt;- .5</a:t>
            </a: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500" i="1" dirty="0" err="1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tcl</a:t>
            </a:r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&lt;- -3.2  ...</a:t>
            </a:r>
          </a:p>
          <a:p>
            <a:endParaRPr lang="en-US" sz="1500" i="1" dirty="0">
              <a:solidFill>
                <a:srgbClr val="8F590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command line</a:t>
            </a:r>
          </a:p>
          <a:p>
            <a:r>
              <a:rPr lang="en-US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run_nmx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500" b="1" dirty="0">
                <a:solidFill>
                  <a:srgbClr val="4E9A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"run1"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500" dirty="0">
                <a:latin typeface="Courier New" panose="02070309020205020404" pitchFamily="49" charset="0"/>
                <a:cs typeface="Courier New" panose="02070309020205020404" pitchFamily="49" charset="0"/>
              </a:rPr>
              <a:t>res </a:t>
            </a:r>
            <a:r>
              <a:rPr lang="en-US" sz="15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&lt;- </a:t>
            </a:r>
            <a:r>
              <a:rPr lang="en-US" sz="1500" b="1" dirty="0" err="1">
                <a:solidFill>
                  <a:srgbClr val="204A8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readRDS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500" b="1" dirty="0">
                <a:solidFill>
                  <a:srgbClr val="4E9A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500" b="1" dirty="0" err="1">
                <a:solidFill>
                  <a:srgbClr val="4E9A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shinyMixR</a:t>
            </a:r>
            <a:r>
              <a:rPr lang="en-US" sz="1500" b="1" dirty="0">
                <a:solidFill>
                  <a:srgbClr val="4E9A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/run1.res.rds"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gof_plot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(fit)           </a:t>
            </a:r>
          </a:p>
          <a:p>
            <a:r>
              <a:rPr lang="en-US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fit_plot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500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res,type</a:t>
            </a:r>
            <a:r>
              <a:rPr lang="en-US" sz="1500" b="1" dirty="0">
                <a:solidFill>
                  <a:srgbClr val="CE5C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sz="1500" b="1" dirty="0">
                <a:solidFill>
                  <a:srgbClr val="4E9A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"user"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en-GB" sz="15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500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500" i="1" dirty="0">
                <a:solidFill>
                  <a:srgbClr val="8F590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interface</a:t>
            </a:r>
          </a:p>
          <a:p>
            <a:r>
              <a:rPr lang="en-US" sz="1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run_shinymixr</a:t>
            </a:r>
            <a:r>
              <a:rPr lang="en-US" sz="1500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418135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 lang="en-GB" dirty="0" err="1"/>
              <a:t>shinyMixR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1C9E773-A7E0-AE44-9F7F-C62D22F48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97" y="1099298"/>
            <a:ext cx="10239805" cy="52100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27277" y="429026"/>
            <a:ext cx="8328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hlinkClick r:id="rId4"/>
              </a:rPr>
              <a:t>https://richardhooijmaijers.github.io/shinyMixR/index.html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9953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7AE42-719F-4269-950A-C78ABB219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392" y="1124744"/>
            <a:ext cx="10945216" cy="4752528"/>
          </a:xfrm>
        </p:spPr>
        <p:txBody>
          <a:bodyPr>
            <a:noAutofit/>
          </a:bodyPr>
          <a:lstStyle/>
          <a:p>
            <a:r>
              <a:rPr lang="en-GB" sz="1800" dirty="0"/>
              <a:t>The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shinyMixR</a:t>
            </a:r>
            <a:r>
              <a:rPr lang="en-GB" sz="1800" dirty="0"/>
              <a:t> </a:t>
            </a:r>
            <a:r>
              <a:rPr lang="en-US" sz="1800" dirty="0"/>
              <a:t>package is a </a:t>
            </a:r>
            <a:r>
              <a:rPr lang="en-US" sz="1800" b="1" dirty="0"/>
              <a:t>graphical user interface (GUI) </a:t>
            </a:r>
            <a:r>
              <a:rPr lang="en-US" sz="1800" dirty="0"/>
              <a:t>tool for managing pop PKPD projects with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US" sz="1800" dirty="0"/>
              <a:t> as the estimation engine</a:t>
            </a:r>
          </a:p>
          <a:p>
            <a:endParaRPr lang="en-GB" sz="1800" dirty="0"/>
          </a:p>
          <a:p>
            <a:r>
              <a:rPr lang="en-US" sz="1800" dirty="0"/>
              <a:t>The package is intended to </a:t>
            </a:r>
            <a:r>
              <a:rPr lang="en-US" sz="1800" b="1" dirty="0"/>
              <a:t>view, edit, run, compare, analyze and report </a:t>
            </a:r>
            <a:r>
              <a:rPr lang="en-US" sz="1800" dirty="0"/>
              <a:t>nlmixr models</a:t>
            </a:r>
          </a:p>
          <a:p>
            <a:endParaRPr lang="en-US" sz="1800" dirty="0"/>
          </a:p>
          <a:p>
            <a:r>
              <a:rPr lang="en-GB" sz="1800" dirty="0"/>
              <a:t>It organizes your project – model, data, metadata, settings and results are kept together</a:t>
            </a:r>
          </a:p>
          <a:p>
            <a:endParaRPr lang="en-GB" sz="1800" dirty="0"/>
          </a:p>
          <a:p>
            <a:r>
              <a:rPr lang="en-GB" sz="1800" dirty="0"/>
              <a:t>The interface enables browsing between specific project folders</a:t>
            </a:r>
          </a:p>
          <a:p>
            <a:endParaRPr lang="en-GB" sz="1800" dirty="0"/>
          </a:p>
          <a:p>
            <a:r>
              <a:rPr lang="en-GB" sz="1800" dirty="0"/>
              <a:t>The application can be started via a shortcut or via the R command line in the project folder</a:t>
            </a:r>
          </a:p>
          <a:p>
            <a:pPr marL="0" indent="0">
              <a:buNone/>
            </a:pPr>
            <a:endParaRPr lang="en-GB" sz="1800" dirty="0"/>
          </a:p>
          <a:p>
            <a:r>
              <a:rPr lang="en-GB" sz="1800" dirty="0"/>
              <a:t>The interface is created using the </a:t>
            </a:r>
            <a:r>
              <a:rPr lang="en-GB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shiny</a:t>
            </a:r>
            <a:r>
              <a:rPr lang="en-GB" sz="1800" dirty="0"/>
              <a:t> and </a:t>
            </a:r>
            <a:r>
              <a:rPr lang="en-GB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shinydashboard</a:t>
            </a:r>
            <a:r>
              <a:rPr lang="en-GB" sz="1800" dirty="0"/>
              <a:t> packages</a:t>
            </a:r>
          </a:p>
          <a:p>
            <a:endParaRPr lang="en-GB" sz="1800" dirty="0"/>
          </a:p>
          <a:p>
            <a:r>
              <a:rPr lang="en-GB" sz="1800" i="1" dirty="0"/>
              <a:t>Note</a:t>
            </a:r>
            <a:r>
              <a:rPr lang="en-GB" sz="1800" dirty="0"/>
              <a:t>: most functions within the package can also be used in an interactive R session</a:t>
            </a:r>
          </a:p>
          <a:p>
            <a:endParaRPr lang="en-GB" sz="1800" dirty="0"/>
          </a:p>
          <a:p>
            <a:r>
              <a:rPr lang="en-GB" sz="1800" dirty="0"/>
              <a:t>The package is open source and is available at: </a:t>
            </a:r>
            <a:r>
              <a:rPr lang="en-US" sz="1800" b="1" dirty="0">
                <a:hlinkClick r:id="rId2"/>
              </a:rPr>
              <a:t>https://</a:t>
            </a:r>
            <a:r>
              <a:rPr lang="en-US" sz="1800" b="1" dirty="0" smtClean="0">
                <a:hlinkClick r:id="rId2"/>
              </a:rPr>
              <a:t>richardhooijmaijers.github.io/shinyMixR/index.html</a:t>
            </a:r>
            <a:endParaRPr lang="en-GB" sz="1800" dirty="0"/>
          </a:p>
          <a:p>
            <a:pPr lvl="1"/>
            <a:endParaRPr lang="en-GB" sz="1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75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Structure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95400" y="1340768"/>
            <a:ext cx="6192688" cy="51398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100" dirty="0">
                <a:latin typeface="Calibri" panose="020F0502020204030204" pitchFamily="34" charset="0"/>
              </a:rPr>
              <a:t>The </a:t>
            </a:r>
            <a:r>
              <a:rPr lang="en-GB" sz="2100" b="1" dirty="0">
                <a:latin typeface="Calibri" panose="020F0502020204030204" pitchFamily="34" charset="0"/>
              </a:rPr>
              <a:t>folder structure of a </a:t>
            </a:r>
            <a:r>
              <a:rPr lang="en-GB" sz="2100" b="1" dirty="0" err="1">
                <a:latin typeface="Calibri" panose="020F0502020204030204" pitchFamily="34" charset="0"/>
              </a:rPr>
              <a:t>shinyMixR</a:t>
            </a:r>
            <a:r>
              <a:rPr lang="en-GB" sz="2100" b="1" dirty="0">
                <a:latin typeface="Calibri" panose="020F0502020204030204" pitchFamily="34" charset="0"/>
              </a:rPr>
              <a:t> project is fixed </a:t>
            </a:r>
            <a:r>
              <a:rPr lang="en-GB" sz="2100" dirty="0">
                <a:latin typeface="Calibri" panose="020F0502020204030204" pitchFamily="34" charset="0"/>
              </a:rPr>
              <a:t>and should be followed to enable to work with the package*:</a:t>
            </a:r>
          </a:p>
          <a:p>
            <a:endParaRPr lang="en-GB" sz="1200" dirty="0">
              <a:latin typeface="Calibri" panose="020F0502020204030204" pitchFamily="34" charset="0"/>
            </a:endParaRPr>
          </a:p>
          <a:p>
            <a:r>
              <a:rPr lang="en-GB" sz="2100" dirty="0">
                <a:latin typeface="Calibri" panose="020F0502020204030204" pitchFamily="34" charset="0"/>
              </a:rPr>
              <a:t>The folder structure is important because:</a:t>
            </a:r>
          </a:p>
          <a:p>
            <a:pPr marL="800100" lvl="1" indent="-342900">
              <a:buFont typeface="+mj-lt"/>
              <a:buAutoNum type="arabicPeriod"/>
            </a:pPr>
            <a:endParaRPr lang="en-GB" sz="2000" dirty="0">
              <a:latin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GB" sz="2000" dirty="0">
                <a:latin typeface="Calibri" panose="020F0502020204030204" pitchFamily="34" charset="0"/>
              </a:rPr>
              <a:t>The package monitors changes in specific folders and keeps track of this in a project object</a:t>
            </a:r>
          </a:p>
          <a:p>
            <a:pPr marL="800100" lvl="1" indent="-342900">
              <a:buFont typeface="+mj-lt"/>
              <a:buAutoNum type="arabicPeriod"/>
            </a:pPr>
            <a:endParaRPr lang="en-GB" sz="2000" dirty="0">
              <a:latin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GB" sz="2000" dirty="0">
                <a:latin typeface="Calibri" panose="020F0502020204030204" pitchFamily="34" charset="0"/>
              </a:rPr>
              <a:t>Files are read and saved from specific locations to disk</a:t>
            </a:r>
          </a:p>
          <a:p>
            <a:pPr marL="800100" lvl="1" indent="-342900">
              <a:buFont typeface="+mj-lt"/>
              <a:buAutoNum type="arabicPeriod"/>
            </a:pPr>
            <a:endParaRPr lang="en-GB" sz="2000" dirty="0">
              <a:latin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GB" sz="2000" dirty="0">
                <a:latin typeface="Calibri" panose="020F0502020204030204" pitchFamily="34" charset="0"/>
              </a:rPr>
              <a:t>When working with many models an organized folder structure is key – model, data, metadata, setting and results are kept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Calibri" panose="020F0502020204030204" pitchFamily="34" charset="0"/>
            </a:endParaRPr>
          </a:p>
          <a:p>
            <a:r>
              <a:rPr lang="en-GB" sz="1400" dirty="0">
                <a:latin typeface="Calibri" panose="020F0502020204030204" pitchFamily="34" charset="0"/>
              </a:rPr>
              <a:t>*</a:t>
            </a:r>
            <a:r>
              <a:rPr lang="en-GB" sz="1200" dirty="0">
                <a:latin typeface="Calibri" panose="020F0502020204030204" pitchFamily="34" charset="0"/>
              </a:rPr>
              <a:t>functionality to automatically build the folder structure is present in the package</a:t>
            </a:r>
            <a:endParaRPr lang="en-US" sz="1200" dirty="0">
              <a:latin typeface="Calibri" panose="020F050202020403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3084" r="23053"/>
          <a:stretch/>
        </p:blipFill>
        <p:spPr>
          <a:xfrm>
            <a:off x="7234643" y="980728"/>
            <a:ext cx="4464497" cy="524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05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Object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6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551384" y="1628800"/>
            <a:ext cx="10873208" cy="46628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2200" dirty="0">
                <a:latin typeface="Calibri" panose="020F0502020204030204" pitchFamily="34" charset="0"/>
              </a:rPr>
              <a:t>To manage the information within the project structure, a </a:t>
            </a:r>
            <a:r>
              <a:rPr lang="en-GB" sz="2200" b="1" dirty="0">
                <a:latin typeface="Calibri" panose="020F0502020204030204" pitchFamily="34" charset="0"/>
              </a:rPr>
              <a:t>project object </a:t>
            </a:r>
            <a:r>
              <a:rPr lang="en-GB" sz="2200" dirty="0">
                <a:latin typeface="Calibri" panose="020F0502020204030204" pitchFamily="34" charset="0"/>
              </a:rPr>
              <a:t>is maintained:</a:t>
            </a:r>
          </a:p>
          <a:p>
            <a:endParaRPr lang="en-GB" sz="21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100" b="1" dirty="0">
                <a:latin typeface="Calibri" panose="020F0502020204030204" pitchFamily="34" charset="0"/>
              </a:rPr>
              <a:t>The object has information regarding the available models, meta data, high level results,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Calibri" panose="020F0502020204030204" pitchFamily="34" charset="0"/>
              </a:rPr>
              <a:t>All changes within a project are monitored/saved to disk in this object: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Calibri" panose="020F0502020204030204" pitchFamily="34" charset="0"/>
              </a:rPr>
              <a:t>When model is changed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Calibri" panose="020F0502020204030204" pitchFamily="34" charset="0"/>
              </a:rPr>
              <a:t>When new results are generated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Calibri" panose="020F0502020204030204" pitchFamily="34" charset="0"/>
              </a:rPr>
              <a:t>When data is deleted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12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100" dirty="0">
                <a:latin typeface="Calibri" panose="020F0502020204030204" pitchFamily="34" charset="0"/>
              </a:rPr>
              <a:t>Within the interface this is done automatically, or using refresh buttons </a:t>
            </a:r>
            <a:br>
              <a:rPr lang="en-GB" sz="2100" dirty="0">
                <a:latin typeface="Calibri" panose="020F0502020204030204" pitchFamily="34" charset="0"/>
              </a:rPr>
            </a:br>
            <a:r>
              <a:rPr lang="en-GB" sz="2100" dirty="0">
                <a:latin typeface="Calibri" panose="020F0502020204030204" pitchFamily="34" charset="0"/>
              </a:rPr>
              <a:t>(e.g. the interface does not “know” when a model is finished and new results are present)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200" dirty="0">
              <a:latin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100" i="1" dirty="0">
                <a:latin typeface="Calibri" panose="020F0502020204030204" pitchFamily="34" charset="0"/>
              </a:rPr>
              <a:t>Note</a:t>
            </a:r>
            <a:r>
              <a:rPr lang="en-GB" sz="2100" dirty="0">
                <a:latin typeface="Calibri" panose="020F0502020204030204" pitchFamily="34" charset="0"/>
              </a:rPr>
              <a:t>: for an interactive session, in some cases updating of this object can be done using the </a:t>
            </a:r>
            <a:r>
              <a:rPr lang="en-GB" sz="2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get_proj</a:t>
            </a:r>
            <a:r>
              <a:rPr lang="en-GB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sz="2100" dirty="0">
                <a:latin typeface="Calibri" panose="020F0502020204030204" pitchFamily="34" charset="0"/>
              </a:rPr>
              <a:t>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100" dirty="0">
              <a:latin typeface="Calibri" panose="020F050202020403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2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62415-8621-486E-99CB-52E2AFFAC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 lang="en-GB" dirty="0" err="1"/>
              <a:t>nlmixr</a:t>
            </a:r>
            <a:r>
              <a:rPr lang="en-GB" dirty="0"/>
              <a:t> and shinyMixR - nuances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563FCAC-4DF6-42BA-9DE4-03BEBB350D3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7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2B61D-D92A-47FE-B759-B4A779B0E0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88488" y="123830"/>
            <a:ext cx="1341185" cy="45063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6C79710-CF58-4945-A1D2-79B2A00E0152}"/>
              </a:ext>
            </a:extLst>
          </p:cNvPr>
          <p:cNvSpPr/>
          <p:nvPr/>
        </p:nvSpPr>
        <p:spPr>
          <a:xfrm>
            <a:off x="634954" y="836712"/>
            <a:ext cx="6096000" cy="183127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GB" b="1" dirty="0">
                <a:solidFill>
                  <a:srgbClr val="0070C0"/>
                </a:solidFill>
              </a:rPr>
              <a:t> 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– model and </a:t>
            </a:r>
            <a:r>
              <a:rPr lang="en-US" b="1" dirty="0" err="1">
                <a:solidFill>
                  <a:srgbClr val="0070C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US" b="1" dirty="0">
                <a:solidFill>
                  <a:srgbClr val="0070C0"/>
                </a:solidFill>
                <a:latin typeface="Menlo" panose="020B0609030804020204" pitchFamily="49" charset="0"/>
              </a:rPr>
              <a:t> fit function</a:t>
            </a:r>
            <a:r>
              <a:rPr lang="en-GB" b="1" dirty="0">
                <a:solidFill>
                  <a:srgbClr val="0070C0"/>
                </a:solidFill>
              </a:rPr>
              <a:t> </a:t>
            </a:r>
          </a:p>
          <a:p>
            <a:endParaRPr lang="en-US" sz="500" b="1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m1 &lt;- function() {</a:t>
            </a:r>
          </a:p>
          <a:p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US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</a:t>
            </a: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({</a:t>
            </a:r>
          </a:p>
          <a:p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US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tka</a:t>
            </a: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lang="en-US" b="1" dirty="0">
                <a:solidFill>
                  <a:srgbClr val="272AD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.5</a:t>
            </a:r>
            <a:endParaRPr lang="en-US" b="1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</a:t>
            </a:r>
            <a:r>
              <a:rPr lang="en-US" b="1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tcl</a:t>
            </a:r>
            <a:r>
              <a: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&lt;- </a:t>
            </a:r>
            <a:r>
              <a:rPr lang="en-US" b="1" dirty="0">
                <a:solidFill>
                  <a:srgbClr val="272AD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-3.2</a:t>
            </a:r>
          </a:p>
          <a:p>
            <a:r>
              <a:rPr lang="en-US" b="1" dirty="0">
                <a:solidFill>
                  <a:srgbClr val="272AD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688E9A3-D587-374B-BFFB-D1FAFCC63950}"/>
              </a:ext>
            </a:extLst>
          </p:cNvPr>
          <p:cNvSpPr/>
          <p:nvPr/>
        </p:nvSpPr>
        <p:spPr>
          <a:xfrm>
            <a:off x="441136" y="3494688"/>
            <a:ext cx="313278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arguments moved to metadata within the model code (run1.R model file) – analogous to NONMEM $PROBLEM, $DATA, $EST, etc.</a:t>
            </a:r>
          </a:p>
          <a:p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shinyMixR</a:t>
            </a:r>
            <a:r>
              <a:rPr lang="en-US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stores results in R data objects (e.g.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run1.res.rds)</a:t>
            </a:r>
            <a:endParaRPr lang="en-US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4293734-6D88-F64A-B43A-D5CE6E851C51}"/>
              </a:ext>
            </a:extLst>
          </p:cNvPr>
          <p:cNvGrpSpPr/>
          <p:nvPr/>
        </p:nvGrpSpPr>
        <p:grpSpPr>
          <a:xfrm>
            <a:off x="634954" y="2631285"/>
            <a:ext cx="6325142" cy="384045"/>
            <a:chOff x="407368" y="2636912"/>
            <a:chExt cx="6325142" cy="38404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9424423-671C-8F41-906A-C0B800ADE4B1}"/>
                </a:ext>
              </a:extLst>
            </p:cNvPr>
            <p:cNvSpPr/>
            <p:nvPr/>
          </p:nvSpPr>
          <p:spPr>
            <a:xfrm>
              <a:off x="407368" y="2651625"/>
              <a:ext cx="6325142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fit1 &lt;- </a:t>
              </a:r>
              <a:r>
                <a:rPr lang="en-US" b="1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nlmixr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(m1, </a:t>
              </a:r>
              <a:r>
                <a:rPr lang="en-US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theo_sd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, </a:t>
              </a:r>
              <a:r>
                <a:rPr lang="en-US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est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=</a:t>
              </a:r>
              <a:r>
                <a:rPr lang="en-US" dirty="0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"</a:t>
              </a:r>
              <a:r>
                <a:rPr lang="en-US" dirty="0" err="1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saem</a:t>
              </a:r>
              <a:r>
                <a:rPr lang="en-US" dirty="0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"</a:t>
              </a:r>
              <a:r>
                <a:rPr lang="en-US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, … )</a:t>
              </a:r>
              <a:endParaRPr lang="en-US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DE45B103-54F3-D246-8866-E40C5BBDE73B}"/>
                </a:ext>
              </a:extLst>
            </p:cNvPr>
            <p:cNvSpPr/>
            <p:nvPr/>
          </p:nvSpPr>
          <p:spPr>
            <a:xfrm>
              <a:off x="3013967" y="2636912"/>
              <a:ext cx="3378702" cy="369332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A58F9B7-5345-7346-8662-14FC0A5DC80E}"/>
              </a:ext>
            </a:extLst>
          </p:cNvPr>
          <p:cNvGrpSpPr/>
          <p:nvPr/>
        </p:nvGrpSpPr>
        <p:grpSpPr>
          <a:xfrm>
            <a:off x="3935760" y="3140968"/>
            <a:ext cx="8088898" cy="3493264"/>
            <a:chOff x="3935760" y="3453095"/>
            <a:chExt cx="8088898" cy="349326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8AB95DF-4434-1247-BB4F-D1946A7D084C}"/>
                </a:ext>
              </a:extLst>
            </p:cNvPr>
            <p:cNvSpPr/>
            <p:nvPr/>
          </p:nvSpPr>
          <p:spPr>
            <a:xfrm>
              <a:off x="3935760" y="3453095"/>
              <a:ext cx="8088898" cy="34932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1" dirty="0">
                  <a:solidFill>
                    <a:srgbClr val="0070C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shinyMixR</a:t>
              </a:r>
              <a:r>
                <a:rPr lang="en-US" b="1" dirty="0">
                  <a:solidFill>
                    <a:srgbClr val="0070C0"/>
                  </a:solidFill>
                  <a:latin typeface="Menlo" panose="020B0609030804020204" pitchFamily="49" charset="0"/>
                </a:rPr>
                <a:t> – metadata and run button or </a:t>
              </a:r>
              <a:r>
                <a:rPr lang="en-US" b="1" dirty="0" err="1">
                  <a:solidFill>
                    <a:srgbClr val="0070C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run_nmx</a:t>
              </a:r>
              <a:r>
                <a:rPr lang="en-US" b="1" dirty="0">
                  <a:solidFill>
                    <a:srgbClr val="0070C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</a:t>
              </a:r>
              <a:r>
                <a:rPr lang="en-US" b="1" dirty="0">
                  <a:solidFill>
                    <a:srgbClr val="0070C0"/>
                  </a:solidFill>
                  <a:latin typeface="Menlo" panose="020B0609030804020204" pitchFamily="49" charset="0"/>
                </a:rPr>
                <a:t>function</a:t>
              </a:r>
            </a:p>
            <a:p>
              <a:endParaRPr lang="en-US" sz="500" dirty="0">
                <a:solidFill>
                  <a:srgbClr val="000000"/>
                </a:solidFill>
                <a:latin typeface="Menlo" panose="020B0609030804020204" pitchFamily="49" charset="0"/>
              </a:endParaRP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run1 &lt;- function() {</a:t>
              </a: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data = </a:t>
              </a:r>
              <a:r>
                <a:rPr lang="en-US" b="1" dirty="0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"</a:t>
              </a:r>
              <a:r>
                <a:rPr lang="en-US" b="1" dirty="0" err="1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theo_sd</a:t>
              </a:r>
              <a:r>
                <a:rPr lang="en-US" b="1" dirty="0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"			</a:t>
              </a:r>
              <a:r>
                <a:rPr lang="en-US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# csv or </a:t>
              </a:r>
              <a:r>
                <a:rPr lang="en-US" b="1" dirty="0" err="1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rds</a:t>
              </a:r>
              <a:r>
                <a:rPr lang="en-US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file</a:t>
              </a: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desc = </a:t>
              </a:r>
              <a:r>
                <a:rPr lang="en-US" b="1" dirty="0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"case example base run"	</a:t>
              </a:r>
              <a:r>
                <a:rPr lang="en-US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# model description</a:t>
              </a: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ref  = </a:t>
              </a:r>
              <a:r>
                <a:rPr lang="en-US" b="1" dirty="0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""				</a:t>
              </a:r>
              <a:r>
                <a:rPr lang="en-US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# model reference</a:t>
              </a: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imp  = </a:t>
              </a:r>
              <a:r>
                <a:rPr lang="en-US" b="1" dirty="0">
                  <a:solidFill>
                    <a:srgbClr val="272AD8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1				</a:t>
              </a:r>
              <a:r>
                <a:rPr lang="en-US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# model importance</a:t>
              </a: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</a:t>
              </a:r>
              <a:r>
                <a:rPr lang="en-US" b="1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est</a:t>
              </a:r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= </a:t>
              </a:r>
              <a:r>
                <a:rPr lang="en-US" b="1" dirty="0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"</a:t>
              </a:r>
              <a:r>
                <a:rPr lang="en-US" b="1" dirty="0" err="1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saem</a:t>
              </a:r>
              <a:r>
                <a:rPr lang="en-US" b="1" dirty="0">
                  <a:solidFill>
                    <a:srgbClr val="D12F1B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"			</a:t>
              </a:r>
              <a:r>
                <a:rPr lang="en-US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# estimation method</a:t>
              </a: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control = list()			</a:t>
              </a:r>
              <a:r>
                <a:rPr lang="en-US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# </a:t>
              </a:r>
              <a:r>
                <a:rPr lang="en-US" b="1" dirty="0" err="1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est</a:t>
              </a:r>
              <a:r>
                <a:rPr lang="en-US" b="1" dirty="0">
                  <a:solidFill>
                    <a:srgbClr val="00B05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control options</a:t>
              </a: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</a:t>
              </a:r>
              <a:r>
                <a:rPr lang="en-US" b="1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ini</a:t>
              </a:r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({</a:t>
              </a: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  </a:t>
              </a:r>
              <a:r>
                <a:rPr lang="en-US" b="1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tka</a:t>
              </a:r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&lt;- </a:t>
              </a:r>
              <a:r>
                <a:rPr lang="en-US" b="1" dirty="0">
                  <a:solidFill>
                    <a:srgbClr val="272AD8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.5</a:t>
              </a:r>
              <a:endParaRPr lang="en-US" b="1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  <a:p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    </a:t>
              </a:r>
              <a:r>
                <a:rPr lang="en-US" b="1" dirty="0" err="1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tcl</a:t>
              </a:r>
              <a:r>
                <a:rPr lang="en-US" b="1" dirty="0">
                  <a:solidFill>
                    <a:srgbClr val="00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 &lt;- </a:t>
              </a:r>
              <a:r>
                <a:rPr lang="en-US" b="1" dirty="0">
                  <a:solidFill>
                    <a:srgbClr val="272AD8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-3.2</a:t>
              </a:r>
            </a:p>
            <a:p>
              <a:r>
                <a:rPr lang="en-US" b="1" dirty="0">
                  <a:solidFill>
                    <a:srgbClr val="272AD8"/>
                  </a:solidFill>
                  <a:effectLst/>
                  <a:latin typeface="Courier New" panose="02070309020205020404" pitchFamily="49" charset="0"/>
                  <a:cs typeface="Courier New" panose="02070309020205020404" pitchFamily="49" charset="0"/>
                </a:rPr>
                <a:t>…</a:t>
              </a:r>
              <a:endParaRPr lang="en-US" b="1" dirty="0"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9B6667CC-EE99-0D43-90C9-156A8581D8CA}"/>
                </a:ext>
              </a:extLst>
            </p:cNvPr>
            <p:cNvSpPr/>
            <p:nvPr/>
          </p:nvSpPr>
          <p:spPr>
            <a:xfrm>
              <a:off x="4151784" y="4099726"/>
              <a:ext cx="7497672" cy="1705537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46E4A8E-81E0-7B47-AC89-EDFED1BA16FC}"/>
              </a:ext>
            </a:extLst>
          </p:cNvPr>
          <p:cNvCxnSpPr>
            <a:cxnSpLocks/>
          </p:cNvCxnSpPr>
          <p:nvPr/>
        </p:nvCxnSpPr>
        <p:spPr>
          <a:xfrm>
            <a:off x="3767740" y="3015330"/>
            <a:ext cx="0" cy="142178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9C664C5-AD5C-6E43-A75F-E9123D98ACA8}"/>
              </a:ext>
            </a:extLst>
          </p:cNvPr>
          <p:cNvCxnSpPr/>
          <p:nvPr/>
        </p:nvCxnSpPr>
        <p:spPr>
          <a:xfrm>
            <a:off x="3767740" y="4437112"/>
            <a:ext cx="384044" cy="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8BF7E4B-1AF5-4C4C-86DC-9DCBEE54D914}"/>
              </a:ext>
            </a:extLst>
          </p:cNvPr>
          <p:cNvSpPr/>
          <p:nvPr/>
        </p:nvSpPr>
        <p:spPr>
          <a:xfrm>
            <a:off x="5066702" y="1425964"/>
            <a:ext cx="69339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run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nlmixr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via R or use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Run model(s)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widget via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shinyMixR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E967F97-5B93-104F-918A-2FCD89107B33}"/>
              </a:ext>
            </a:extLst>
          </p:cNvPr>
          <p:cNvCxnSpPr>
            <a:cxnSpLocks/>
          </p:cNvCxnSpPr>
          <p:nvPr/>
        </p:nvCxnSpPr>
        <p:spPr>
          <a:xfrm flipH="1">
            <a:off x="2567608" y="1745928"/>
            <a:ext cx="2859136" cy="86448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AE4BF83-9284-AC4B-A30D-0309F65AF0E7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7980209" y="1763603"/>
            <a:ext cx="825502" cy="137736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501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</a:t>
            </a:r>
            <a:r>
              <a:rPr lang="en-US" dirty="0" err="1"/>
              <a:t>shinyMixR</a:t>
            </a:r>
            <a:r>
              <a:rPr lang="en-US" dirty="0"/>
              <a:t> functionality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17496" y="941812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Edit Models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17909" y="941812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Run Models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3392" y="4033664"/>
            <a:ext cx="47278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edit model(s)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widget is used to edit models within an editor including syntax coloring (using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shinyAce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pPr algn="just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also possible to create new models using various templates or to duplicate existing models.</a:t>
            </a:r>
          </a:p>
          <a:p>
            <a:pPr algn="just"/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49968" y="4033664"/>
            <a:ext cx="45611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run model(s)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widget is used to run models. It is possible to run one or multiple models at once.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It is also possible to assess the intermediate output or progress for an nlmixr run.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2844E7-B96C-CE45-8B43-293FEDB75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92" y="1341339"/>
            <a:ext cx="4727848" cy="262980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E1A3F6-A0F3-FF4D-8ECC-D88B7BCE9A4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749968" y="1341339"/>
            <a:ext cx="4253658" cy="259598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11A1512-05A4-7744-AFE9-1E317C668D08}"/>
              </a:ext>
            </a:extLst>
          </p:cNvPr>
          <p:cNvSpPr txBox="1"/>
          <p:nvPr/>
        </p:nvSpPr>
        <p:spPr>
          <a:xfrm>
            <a:off x="653264" y="6156012"/>
            <a:ext cx="10297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data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data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folder; models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model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folder</a:t>
            </a:r>
          </a:p>
        </p:txBody>
      </p:sp>
      <p:sp>
        <p:nvSpPr>
          <p:cNvPr id="6" name="Rectangle 5"/>
          <p:cNvSpPr/>
          <p:nvPr/>
        </p:nvSpPr>
        <p:spPr>
          <a:xfrm>
            <a:off x="3287688" y="6156012"/>
            <a:ext cx="5058413" cy="4088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2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</a:t>
            </a:r>
            <a:r>
              <a:rPr lang="en-US" dirty="0" err="1"/>
              <a:t>shinyMixR</a:t>
            </a:r>
            <a:r>
              <a:rPr lang="en-US" dirty="0"/>
              <a:t> functionality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33EA325-E17C-4431-8C79-1AEA4A396602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551384" y="940154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Parameter Estimates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104112" y="938571"/>
            <a:ext cx="17281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GOF Plots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223256" y="4060274"/>
            <a:ext cx="44164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goodness of fit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widget is used to generate a combination of 4 goodness of fit plots combined.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By default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nlmixr.xpose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is used but direct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ggplot2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can also be used directly by specifying this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settings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widget.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6344" y="4060274"/>
            <a:ext cx="59066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parameter estimates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widget is used to generate a table with parameter estimates. In case multiple models are selected the table will show the results of each run in a separate column.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4D96232-7B26-9E4C-8B08-26CAE0F201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3392" y="1422520"/>
            <a:ext cx="5909614" cy="22831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99B902-EE55-0D40-A4DC-4BF89C6463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23256" y="1422520"/>
            <a:ext cx="4197902" cy="258614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3069EEC-8818-9046-B28F-BB95535007BF}"/>
              </a:ext>
            </a:extLst>
          </p:cNvPr>
          <p:cNvSpPr txBox="1"/>
          <p:nvPr/>
        </p:nvSpPr>
        <p:spPr>
          <a:xfrm>
            <a:off x="623392" y="5458671"/>
            <a:ext cx="5909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Output stored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folder; fit results and specific files in the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shinyMixR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folder</a:t>
            </a:r>
          </a:p>
        </p:txBody>
      </p:sp>
    </p:spTree>
    <p:extLst>
      <p:ext uri="{BB962C8B-B14F-4D97-AF65-F5344CB8AC3E}">
        <p14:creationId xmlns:p14="http://schemas.microsoft.com/office/powerpoint/2010/main" val="40806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F672098E-E704-41C2-B233-A5DE79514A81}" vid="{05D70944-1DEC-4194-BA18-DA1D17F1F2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2162</Words>
  <Application>Microsoft Office PowerPoint</Application>
  <PresentationFormat>Widescreen</PresentationFormat>
  <Paragraphs>388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4" baseType="lpstr">
      <vt:lpstr>Arial</vt:lpstr>
      <vt:lpstr>Calibri</vt:lpstr>
      <vt:lpstr>Century Gothic</vt:lpstr>
      <vt:lpstr>Courier New</vt:lpstr>
      <vt:lpstr>LMMono10-Italic</vt:lpstr>
      <vt:lpstr>LMMono10-Regular</vt:lpstr>
      <vt:lpstr>LMMonoLt10-Bold</vt:lpstr>
      <vt:lpstr>Menlo</vt:lpstr>
      <vt:lpstr>Tahoma</vt:lpstr>
      <vt:lpstr>Wingdings</vt:lpstr>
      <vt:lpstr>OccamsPresentation</vt:lpstr>
      <vt:lpstr>A shiny GUI for nlmixr: shinyMixR</vt:lpstr>
      <vt:lpstr>nlmixr and shinyMixR - background</vt:lpstr>
      <vt:lpstr>shinyMixR</vt:lpstr>
      <vt:lpstr>Introduction</vt:lpstr>
      <vt:lpstr>Project Structure</vt:lpstr>
      <vt:lpstr>Project Object</vt:lpstr>
      <vt:lpstr>nlmixr and shinyMixR - nuances</vt:lpstr>
      <vt:lpstr>Overview of shinyMixR functionality </vt:lpstr>
      <vt:lpstr>Overview of shinyMixR functionality </vt:lpstr>
      <vt:lpstr>Overview of shinyMixR functionality </vt:lpstr>
      <vt:lpstr>Overview of shinyMixR functionality </vt:lpstr>
      <vt:lpstr>Summary of shinyMixR</vt:lpstr>
      <vt:lpstr>Back-up</vt:lpstr>
      <vt:lpstr>Create New Project (general) – via shinyMixR command line</vt:lpstr>
      <vt:lpstr>Return To Existing Project (general)</vt:lpstr>
      <vt:lpstr>Working with Multiple Locations using shinyMixR</vt:lpstr>
      <vt:lpstr>Installation of shinyMixR</vt:lpstr>
      <vt:lpstr>Package Information for shinyMixR</vt:lpstr>
      <vt:lpstr>Package structure</vt:lpstr>
      <vt:lpstr>Differences between Interactive Session and Interface</vt:lpstr>
      <vt:lpstr>Workflow – via nlmixr</vt:lpstr>
      <vt:lpstr>Workflow – model diagnostics</vt:lpstr>
      <vt:lpstr>Workflow – via shinyMixR command line</vt:lpstr>
    </vt:vector>
  </TitlesOfParts>
  <Manager/>
  <Company>Occams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Rik Schoemaker</dc:creator>
  <cp:keywords/>
  <dc:description/>
  <cp:lastModifiedBy>Trame, Mirjam</cp:lastModifiedBy>
  <cp:revision>374</cp:revision>
  <cp:lastPrinted>2018-07-19T14:45:16Z</cp:lastPrinted>
  <dcterms:created xsi:type="dcterms:W3CDTF">2016-11-23T19:12:10Z</dcterms:created>
  <dcterms:modified xsi:type="dcterms:W3CDTF">2019-06-09T10:40:39Z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929bff8-5b33-42aa-95d2-28f72e792cb0_Enabled">
    <vt:lpwstr>True</vt:lpwstr>
  </property>
  <property fmtid="{D5CDD505-2E9C-101B-9397-08002B2CF9AE}" pid="3" name="MSIP_Label_4929bff8-5b33-42aa-95d2-28f72e792cb0_SiteId">
    <vt:lpwstr>f35a6974-607f-47d4-82d7-ff31d7dc53a5</vt:lpwstr>
  </property>
  <property fmtid="{D5CDD505-2E9C-101B-9397-08002B2CF9AE}" pid="4" name="MSIP_Label_4929bff8-5b33-42aa-95d2-28f72e792cb0_Owner">
    <vt:lpwstr>TRAMEMI1@novartis.net</vt:lpwstr>
  </property>
  <property fmtid="{D5CDD505-2E9C-101B-9397-08002B2CF9AE}" pid="5" name="MSIP_Label_4929bff8-5b33-42aa-95d2-28f72e792cb0_SetDate">
    <vt:lpwstr>2019-04-01T23:14:30.7774925Z</vt:lpwstr>
  </property>
  <property fmtid="{D5CDD505-2E9C-101B-9397-08002B2CF9AE}" pid="6" name="MSIP_Label_4929bff8-5b33-42aa-95d2-28f72e792cb0_Name">
    <vt:lpwstr>Business Use Only</vt:lpwstr>
  </property>
  <property fmtid="{D5CDD505-2E9C-101B-9397-08002B2CF9AE}" pid="7" name="MSIP_Label_4929bff8-5b33-42aa-95d2-28f72e792cb0_Application">
    <vt:lpwstr>Microsoft Azure Information Protection</vt:lpwstr>
  </property>
  <property fmtid="{D5CDD505-2E9C-101B-9397-08002B2CF9AE}" pid="8" name="MSIP_Label_4929bff8-5b33-42aa-95d2-28f72e792cb0_Extended_MSFT_Method">
    <vt:lpwstr>Automatic</vt:lpwstr>
  </property>
  <property fmtid="{D5CDD505-2E9C-101B-9397-08002B2CF9AE}" pid="9" name="Confidentiality">
    <vt:lpwstr>Business Use Only</vt:lpwstr>
  </property>
</Properties>
</file>